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Helvetica Neue" panose="02000503000000020004" pitchFamily="2" charset="0"/>
      <p:regular r:id="rId22"/>
      <p:bold r:id="rId23"/>
      <p:italic r:id="rId24"/>
      <p:boldItalic r:id="rId25"/>
    </p:embeddedFont>
    <p:embeddedFont>
      <p:font typeface="Raleway"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hWNSNHi6dLffiiAPaBOb/TTR7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2"/>
  </p:normalViewPr>
  <p:slideViewPr>
    <p:cSldViewPr snapToGrid="0" snapToObjects="1">
      <p:cViewPr varScale="1">
        <p:scale>
          <a:sx n="132" d="100"/>
          <a:sy n="132" d="100"/>
        </p:scale>
        <p:origin x="5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gb79123042d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 name="Google Shape;15;gb79123042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13de6ac4d_0_9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e13de6ac4d_0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13de6ac4d_0_9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ge13de6ac4d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13de6ac4d_0_10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e13de6ac4d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13de6ac4d_0_1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e13de6ac4d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13de6ac4d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e13de6ac4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13de6ac4d_0_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e13de6ac4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gb79123042d_1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 name="Google Shape;21;gb79123042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ge13de6ac4d_0_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 name="Google Shape;29;ge13de6ac4d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e13de6ac4d_0_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 name="Google Shape;37;ge13de6ac4d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e13de6ac4d_0_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ge13de6ac4d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e13de6ac4d_0_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ge13de6ac4d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13de6ac4d_0_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ge13de6ac4d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13de6ac4d_0_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e13de6ac4d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e13de6ac4d_0_8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ge13de6ac4d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1">
  <p:cSld name="TITLE_AND_BODY_1">
    <p:spTree>
      <p:nvGrpSpPr>
        <p:cNvPr id="1" name="Shape 9"/>
        <p:cNvGrpSpPr/>
        <p:nvPr/>
      </p:nvGrpSpPr>
      <p:grpSpPr>
        <a:xfrm>
          <a:off x="0" y="0"/>
          <a:ext cx="0" cy="0"/>
          <a:chOff x="0" y="0"/>
          <a:chExt cx="0" cy="0"/>
        </a:xfrm>
      </p:grpSpPr>
      <p:sp>
        <p:nvSpPr>
          <p:cNvPr id="10" name="Google Shape;10;gb79123042d_1_65"/>
          <p:cNvSpPr txBox="1">
            <a:spLocks noGrp="1"/>
          </p:cNvSpPr>
          <p:nvPr>
            <p:ph type="sldNum" idx="12"/>
          </p:nvPr>
        </p:nvSpPr>
        <p:spPr>
          <a:xfrm>
            <a:off x="8428176" y="4780428"/>
            <a:ext cx="258600" cy="248400"/>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type="tx">
  <p:cSld name="TITLE_AND_BODY">
    <p:spTree>
      <p:nvGrpSpPr>
        <p:cNvPr id="1" name="Shape 11"/>
        <p:cNvGrpSpPr/>
        <p:nvPr/>
      </p:nvGrpSpPr>
      <p:grpSpPr>
        <a:xfrm>
          <a:off x="0" y="0"/>
          <a:ext cx="0" cy="0"/>
          <a:chOff x="0" y="0"/>
          <a:chExt cx="0" cy="0"/>
        </a:xfrm>
      </p:grpSpPr>
      <p:sp>
        <p:nvSpPr>
          <p:cNvPr id="12" name="Google Shape;12;p5"/>
          <p:cNvSpPr txBox="1">
            <a:spLocks noGrp="1"/>
          </p:cNvSpPr>
          <p:nvPr>
            <p:ph type="sldNum" idx="12"/>
          </p:nvPr>
        </p:nvSpPr>
        <p:spPr>
          <a:xfrm>
            <a:off x="8428176" y="478042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57200" y="69056"/>
            <a:ext cx="8229600" cy="1131094"/>
          </a:xfrm>
          <a:prstGeom prst="rect">
            <a:avLst/>
          </a:prstGeom>
          <a:noFill/>
          <a:ln>
            <a:noFill/>
          </a:ln>
        </p:spPr>
        <p:txBody>
          <a:bodyPr spcFirstLastPara="1" wrap="square" lIns="45700" tIns="45700" rIns="45700" bIns="45700" anchor="ctr" anchorCtr="0">
            <a:no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4"/>
          <p:cNvSpPr txBox="1">
            <a:spLocks noGrp="1"/>
          </p:cNvSpPr>
          <p:nvPr>
            <p:ph type="body" idx="1"/>
          </p:nvPr>
        </p:nvSpPr>
        <p:spPr>
          <a:xfrm>
            <a:off x="457200" y="1200150"/>
            <a:ext cx="8229600" cy="3943350"/>
          </a:xfrm>
          <a:prstGeom prst="rect">
            <a:avLst/>
          </a:prstGeom>
          <a:noFill/>
          <a:ln>
            <a:noFill/>
          </a:ln>
        </p:spPr>
        <p:txBody>
          <a:bodyPr spcFirstLastPara="1" wrap="square" lIns="45700" tIns="45700" rIns="45700" bIns="45700" anchor="t" anchorCtr="0">
            <a:no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4"/>
          <p:cNvSpPr txBox="1">
            <a:spLocks noGrp="1"/>
          </p:cNvSpPr>
          <p:nvPr>
            <p:ph type="sldNum" idx="12"/>
          </p:nvPr>
        </p:nvSpPr>
        <p:spPr>
          <a:xfrm>
            <a:off x="8428176" y="478042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maatschappij-kunde.nl/domeinen/politiek/"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
        <p:cNvGrpSpPr/>
        <p:nvPr/>
      </p:nvGrpSpPr>
      <p:grpSpPr>
        <a:xfrm>
          <a:off x="0" y="0"/>
          <a:ext cx="0" cy="0"/>
          <a:chOff x="0" y="0"/>
          <a:chExt cx="0" cy="0"/>
        </a:xfrm>
      </p:grpSpPr>
      <p:sp>
        <p:nvSpPr>
          <p:cNvPr id="17" name="Google Shape;17;gb79123042d_1_0"/>
          <p:cNvSpPr txBox="1"/>
          <p:nvPr/>
        </p:nvSpPr>
        <p:spPr>
          <a:xfrm>
            <a:off x="2237155" y="2019160"/>
            <a:ext cx="4714200" cy="1105200"/>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FFFFFF"/>
              </a:buClr>
              <a:buSzPts val="5400"/>
              <a:buFont typeface="Raleway"/>
              <a:buNone/>
            </a:pPr>
            <a:r>
              <a:rPr lang="en-US" sz="4000" b="0" i="0" u="none" strike="noStrike" cap="none">
                <a:solidFill>
                  <a:srgbClr val="FFFFFF"/>
                </a:solidFill>
                <a:latin typeface="Raleway"/>
                <a:ea typeface="Raleway"/>
                <a:cs typeface="Raleway"/>
                <a:sym typeface="Raleway"/>
              </a:rPr>
              <a:t>Hoofdstuk 3</a:t>
            </a:r>
            <a:endParaRPr sz="4000" b="0" i="0" u="none" strike="noStrike" cap="none">
              <a:solidFill>
                <a:srgbClr val="000000"/>
              </a:solidFill>
              <a:latin typeface="Arial"/>
              <a:ea typeface="Arial"/>
              <a:cs typeface="Arial"/>
              <a:sym typeface="Arial"/>
            </a:endParaRPr>
          </a:p>
        </p:txBody>
      </p:sp>
      <p:sp>
        <p:nvSpPr>
          <p:cNvPr id="18" name="Google Shape;18;gb79123042d_1_0"/>
          <p:cNvSpPr txBox="1"/>
          <p:nvPr/>
        </p:nvSpPr>
        <p:spPr>
          <a:xfrm>
            <a:off x="1097750" y="3124361"/>
            <a:ext cx="6993000" cy="408600"/>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FFFF"/>
              </a:buClr>
              <a:buSzPts val="2112"/>
              <a:buFont typeface="Raleway"/>
              <a:buNone/>
            </a:pPr>
            <a:r>
              <a:rPr lang="en-US" sz="2200" b="0" i="0" u="none" strike="noStrike" cap="none">
                <a:solidFill>
                  <a:srgbClr val="FFFFFF"/>
                </a:solidFill>
                <a:latin typeface="Raleway"/>
                <a:ea typeface="Raleway"/>
                <a:cs typeface="Raleway"/>
                <a:sym typeface="Raleway"/>
              </a:rPr>
              <a:t>Wat gebeurt er bij verkiezingen?</a:t>
            </a:r>
            <a:endParaRPr sz="2200" b="0" i="0" u="none" strike="noStrike" cap="none">
              <a:solidFill>
                <a:srgbClr val="FFFFFF"/>
              </a:solidFill>
              <a:latin typeface="Raleway"/>
              <a:ea typeface="Raleway"/>
              <a:cs typeface="Raleway"/>
              <a:sym typeface="Raleway"/>
            </a:endParaRPr>
          </a:p>
          <a:p>
            <a:pPr marL="0" marR="0" lvl="0" indent="0" algn="ctr" rtl="0">
              <a:lnSpc>
                <a:spcPct val="90000"/>
              </a:lnSpc>
              <a:spcBef>
                <a:spcPts val="0"/>
              </a:spcBef>
              <a:spcAft>
                <a:spcPts val="0"/>
              </a:spcAft>
              <a:buClr>
                <a:srgbClr val="FFFFFF"/>
              </a:buClr>
              <a:buSzPts val="2112"/>
              <a:buFont typeface="Raleway"/>
              <a:buNone/>
            </a:pPr>
            <a:endParaRPr sz="2200" b="0" i="0" u="none" strike="noStrike" cap="none">
              <a:solidFill>
                <a:srgbClr val="FFFFFF"/>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ge13de6ac4d_0_91"/>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Verkiezingen</a:t>
            </a:r>
            <a:endParaRPr sz="3000">
              <a:solidFill>
                <a:srgbClr val="FFFFFF"/>
              </a:solidFill>
              <a:latin typeface="Raleway"/>
              <a:ea typeface="Raleway"/>
              <a:cs typeface="Raleway"/>
              <a:sym typeface="Raleway"/>
            </a:endParaRPr>
          </a:p>
        </p:txBody>
      </p:sp>
      <p:sp>
        <p:nvSpPr>
          <p:cNvPr id="90" name="Google Shape;90;ge13de6ac4d_0_91"/>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91" name="Google Shape;91;ge13de6ac4d_0_91"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92" name="Google Shape;92;ge13de6ac4d_0_91"/>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Op de verkiezingsavond wordt de voorlopige uitslag bekend gemaakt. Een paar dagen daarna maakt de Kiesraad de definitieve uitslag bekend.</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5 zaken die </a:t>
            </a:r>
            <a:r>
              <a:rPr lang="en-US" sz="1800" b="0" i="1" u="none" strike="noStrike" cap="none">
                <a:solidFill>
                  <a:schemeClr val="dk1"/>
                </a:solidFill>
                <a:latin typeface="Raleway"/>
                <a:ea typeface="Raleway"/>
                <a:cs typeface="Raleway"/>
                <a:sym typeface="Raleway"/>
              </a:rPr>
              <a:t>na</a:t>
            </a:r>
            <a:r>
              <a:rPr lang="en-US" sz="1800" b="0" i="0" u="none" strike="noStrike" cap="none">
                <a:solidFill>
                  <a:schemeClr val="dk1"/>
                </a:solidFill>
                <a:latin typeface="Raleway"/>
                <a:ea typeface="Raleway"/>
                <a:cs typeface="Raleway"/>
                <a:sym typeface="Raleway"/>
              </a:rPr>
              <a:t> de verkiezingen gebeuren: </a:t>
            </a:r>
            <a:endParaRPr sz="18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Lijsttrekkers van de gekozen partijen gaan overleggen (verkennen)</a:t>
            </a:r>
            <a:endParaRPr sz="18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Informateur zoeken die de coalitie samenstelt</a:t>
            </a:r>
            <a:endParaRPr sz="18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Regeerakkoord wordt opgesteld: de plannen van het kabinet</a:t>
            </a:r>
            <a:endParaRPr sz="18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Formateur stelt het kabinet samen</a:t>
            </a:r>
            <a:endParaRPr sz="18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Beëdiging van het nieuwe kabinet</a:t>
            </a: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0" algn="l" rtl="0">
              <a:lnSpc>
                <a:spcPct val="150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ge13de6ac4d_0_98"/>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Verkiezingen</a:t>
            </a:r>
            <a:endParaRPr sz="3000">
              <a:solidFill>
                <a:srgbClr val="FFFFFF"/>
              </a:solidFill>
              <a:latin typeface="Raleway"/>
              <a:ea typeface="Raleway"/>
              <a:cs typeface="Raleway"/>
              <a:sym typeface="Raleway"/>
            </a:endParaRPr>
          </a:p>
        </p:txBody>
      </p:sp>
      <p:sp>
        <p:nvSpPr>
          <p:cNvPr id="98" name="Google Shape;98;ge13de6ac4d_0_98"/>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99" name="Google Shape;99;ge13de6ac4d_0_98"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100" name="Google Shape;100;ge13de6ac4d_0_98"/>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Er zijn verschillende rollen binnen de verkiezingen: </a:t>
            </a:r>
            <a:endParaRPr sz="1800" b="0" i="0" u="none" strike="noStrike" cap="none">
              <a:solidFill>
                <a:schemeClr val="dk1"/>
              </a:solidFill>
              <a:latin typeface="Raleway"/>
              <a:ea typeface="Raleway"/>
              <a:cs typeface="Raleway"/>
              <a:sym typeface="Raleway"/>
            </a:endParaRPr>
          </a:p>
          <a:p>
            <a:pPr marL="914400" marR="0" lvl="1"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Lijsttrekker is degene die bovenaan de verkiezingslijst staat</a:t>
            </a:r>
            <a:endParaRPr sz="1800" b="0" i="0" u="none" strike="noStrike" cap="none">
              <a:solidFill>
                <a:schemeClr val="dk1"/>
              </a:solidFill>
              <a:latin typeface="Raleway"/>
              <a:ea typeface="Raleway"/>
              <a:cs typeface="Raleway"/>
              <a:sym typeface="Raleway"/>
            </a:endParaRPr>
          </a:p>
          <a:p>
            <a:pPr marL="914400" marR="0" lvl="1"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Een verkenner gaat met alle fractievoorzitters praten om te horen welke partijen volgens hun moeten samenwerken.</a:t>
            </a:r>
            <a:endParaRPr sz="1800" b="0" i="0" u="none" strike="noStrike" cap="none">
              <a:solidFill>
                <a:schemeClr val="dk1"/>
              </a:solidFill>
              <a:latin typeface="Raleway"/>
              <a:ea typeface="Raleway"/>
              <a:cs typeface="Raleway"/>
              <a:sym typeface="Raleway"/>
            </a:endParaRPr>
          </a:p>
          <a:p>
            <a:pPr marL="914400" marR="0" lvl="1"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Informateur: kijkt welke partijen er in de coalitie kunnen en willen. </a:t>
            </a:r>
            <a:endParaRPr sz="1800" b="0" i="0" u="none" strike="noStrike" cap="none">
              <a:solidFill>
                <a:schemeClr val="dk1"/>
              </a:solidFill>
              <a:latin typeface="Raleway"/>
              <a:ea typeface="Raleway"/>
              <a:cs typeface="Raleway"/>
              <a:sym typeface="Raleway"/>
            </a:endParaRPr>
          </a:p>
          <a:p>
            <a:pPr marL="914400" marR="0" lvl="1"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Formateur: zoekt ministers en staatssecretarissen</a:t>
            </a:r>
            <a:endParaRPr sz="1800" b="0" i="0" u="none" strike="noStrike" cap="none">
              <a:solidFill>
                <a:schemeClr val="dk1"/>
              </a:solidFill>
              <a:latin typeface="Raleway"/>
              <a:ea typeface="Raleway"/>
              <a:cs typeface="Raleway"/>
              <a:sym typeface="Raleway"/>
            </a:endParaRPr>
          </a:p>
          <a:p>
            <a:pPr marL="0" marR="0" lvl="0" indent="0" algn="l" rtl="0">
              <a:lnSpc>
                <a:spcPct val="115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15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15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0" algn="l" rtl="0">
              <a:lnSpc>
                <a:spcPct val="115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15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15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sp>
        <p:nvSpPr>
          <p:cNvPr id="101" name="Google Shape;101;ge13de6ac4d_0_98"/>
          <p:cNvSpPr txBox="1"/>
          <p:nvPr/>
        </p:nvSpPr>
        <p:spPr>
          <a:xfrm>
            <a:off x="686950" y="3710100"/>
            <a:ext cx="8063100" cy="17496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De coalitie is de samenwerking van partijen die de meerderheid hebben in de Tweede Kamer. </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Oppositie: Andere partijen die in de tweede kamer zitten. </a:t>
            </a:r>
            <a:endParaRPr sz="1800" b="0" i="0" u="none" strike="noStrike" cap="none">
              <a:solidFill>
                <a:schemeClr val="dk1"/>
              </a:solidFill>
              <a:latin typeface="Raleway"/>
              <a:ea typeface="Raleway"/>
              <a:cs typeface="Raleway"/>
              <a:sym typeface="Raleway"/>
            </a:endParaRPr>
          </a:p>
          <a:p>
            <a:pPr marL="457200" marR="0" lvl="0" indent="0" algn="l" rtl="0">
              <a:lnSpc>
                <a:spcPct val="150000"/>
              </a:lnSpc>
              <a:spcBef>
                <a:spcPts val="8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ge13de6ac4d_0_108"/>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Verschillende bestuursniveau’s</a:t>
            </a:r>
            <a:endParaRPr sz="3000">
              <a:solidFill>
                <a:srgbClr val="FFFFFF"/>
              </a:solidFill>
              <a:latin typeface="Raleway"/>
              <a:ea typeface="Raleway"/>
              <a:cs typeface="Raleway"/>
              <a:sym typeface="Raleway"/>
            </a:endParaRPr>
          </a:p>
        </p:txBody>
      </p:sp>
      <p:sp>
        <p:nvSpPr>
          <p:cNvPr id="107" name="Google Shape;107;ge13de6ac4d_0_108"/>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108" name="Google Shape;108;ge13de6ac4d_0_108"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109" name="Google Shape;109;ge13de6ac4d_0_108"/>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De verkiezingen van de gemeenteraad en de Provinciale Staten gaan op dezelfde manier, alleen zijn er andere namen: </a:t>
            </a:r>
            <a:endParaRPr sz="1800" b="0" i="0" u="none" strike="noStrike" cap="none">
              <a:solidFill>
                <a:schemeClr val="dk1"/>
              </a:solidFill>
              <a:latin typeface="Raleway"/>
              <a:ea typeface="Raleway"/>
              <a:cs typeface="Raleway"/>
              <a:sym typeface="Raleway"/>
            </a:endParaRPr>
          </a:p>
          <a:p>
            <a:pPr marL="0" marR="0" lvl="0" indent="0" algn="l" rtl="0">
              <a:lnSpc>
                <a:spcPct val="115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15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0" algn="l" rtl="0">
              <a:lnSpc>
                <a:spcPct val="115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15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15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pic>
        <p:nvPicPr>
          <p:cNvPr id="110" name="Google Shape;110;ge13de6ac4d_0_108"/>
          <p:cNvPicPr preferRelativeResize="0"/>
          <p:nvPr/>
        </p:nvPicPr>
        <p:blipFill rotWithShape="1">
          <a:blip r:embed="rId5">
            <a:alphaModFix/>
          </a:blip>
          <a:srcRect/>
          <a:stretch/>
        </p:blipFill>
        <p:spPr>
          <a:xfrm>
            <a:off x="1117675" y="2067099"/>
            <a:ext cx="4113450" cy="2112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ge13de6ac4d_0_117"/>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Eerste- en Tweede Kamer</a:t>
            </a:r>
            <a:endParaRPr sz="3000">
              <a:solidFill>
                <a:srgbClr val="FFFFFF"/>
              </a:solidFill>
              <a:latin typeface="Raleway"/>
              <a:ea typeface="Raleway"/>
              <a:cs typeface="Raleway"/>
              <a:sym typeface="Raleway"/>
            </a:endParaRPr>
          </a:p>
        </p:txBody>
      </p:sp>
      <p:sp>
        <p:nvSpPr>
          <p:cNvPr id="116" name="Google Shape;116;ge13de6ac4d_0_117"/>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117" name="Google Shape;117;ge13de6ac4d_0_117"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118" name="Google Shape;118;ge13de6ac4d_0_117"/>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Het parlement bestaat uit de Eerste en de Tweede Kamer. Dit wordt ook wel de Staten-Generaal genoemd. </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Bij de verkiezingen krijgt het parlement de macht van het volk om het land te besturen. </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De Eerste Kamer wordt gekozen door mensen van de Provinciale Staten. Dit noemen we indirecte verkiezingen.</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De verkiezingen van de Tweede Kamer zijn directe verkiezingen.</a:t>
            </a:r>
            <a:endParaRPr sz="1800" b="0" i="0" u="none" strike="noStrike" cap="none">
              <a:solidFill>
                <a:schemeClr val="dk1"/>
              </a:solidFill>
              <a:latin typeface="Raleway"/>
              <a:ea typeface="Raleway"/>
              <a:cs typeface="Raleway"/>
              <a:sym typeface="Raleway"/>
            </a:endParaRPr>
          </a:p>
          <a:p>
            <a:pPr marL="0" marR="0" lvl="0" indent="0" algn="l" rtl="0">
              <a:lnSpc>
                <a:spcPct val="115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15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0" algn="l" rtl="0">
              <a:lnSpc>
                <a:spcPct val="115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15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15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ge13de6ac4d_0_0"/>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Overig materiaal</a:t>
            </a:r>
            <a:endParaRPr sz="3000">
              <a:solidFill>
                <a:srgbClr val="FFFFFF"/>
              </a:solidFill>
              <a:latin typeface="Raleway"/>
              <a:ea typeface="Raleway"/>
              <a:cs typeface="Raleway"/>
              <a:sym typeface="Raleway"/>
            </a:endParaRPr>
          </a:p>
        </p:txBody>
      </p:sp>
      <p:sp>
        <p:nvSpPr>
          <p:cNvPr id="124" name="Google Shape;124;ge13de6ac4d_0_0"/>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125" name="Google Shape;125;ge13de6ac4d_0_0"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126" name="Google Shape;126;ge13de6ac4d_0_0"/>
          <p:cNvSpPr txBox="1"/>
          <p:nvPr/>
        </p:nvSpPr>
        <p:spPr>
          <a:xfrm>
            <a:off x="598475" y="1207050"/>
            <a:ext cx="8198700" cy="13014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Raleway"/>
                <a:ea typeface="Raleway"/>
                <a:cs typeface="Raleway"/>
                <a:sym typeface="Raleway"/>
              </a:rPr>
              <a:t>YouTube</a:t>
            </a:r>
            <a:r>
              <a:rPr lang="en-US" sz="1800" b="0" i="0" u="none" strike="noStrike" cap="none">
                <a:solidFill>
                  <a:schemeClr val="dk1"/>
                </a:solidFill>
                <a:latin typeface="Raleway"/>
                <a:ea typeface="Raleway"/>
                <a:cs typeface="Raleway"/>
                <a:sym typeface="Raleway"/>
              </a:rPr>
              <a: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r>
              <a:rPr lang="en-US" sz="1800" b="0" i="0" u="sng" strike="noStrike" cap="none">
                <a:solidFill>
                  <a:schemeClr val="dk1"/>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Extra informatie op maatschappij-kunde.nl</a:t>
            </a:r>
            <a:endParaRPr sz="18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Raleway"/>
                <a:ea typeface="Raleway"/>
                <a:cs typeface="Raleway"/>
                <a:sym typeface="Raleway"/>
              </a:rPr>
              <a:t>Quiz over hoofdstuk 3 </a:t>
            </a:r>
            <a:endParaRPr sz="1800" b="0" i="0" u="none" strike="noStrike" cap="none">
              <a:solidFill>
                <a:schemeClr val="dk1"/>
              </a:solidFill>
              <a:latin typeface="Raleway"/>
              <a:ea typeface="Raleway"/>
              <a:cs typeface="Raleway"/>
              <a:sym typeface="Raleway"/>
            </a:endParaRPr>
          </a:p>
        </p:txBody>
      </p:sp>
      <p:pic>
        <p:nvPicPr>
          <p:cNvPr id="127" name="Google Shape;127;ge13de6ac4d_0_0"/>
          <p:cNvPicPr preferRelativeResize="0"/>
          <p:nvPr/>
        </p:nvPicPr>
        <p:blipFill rotWithShape="1">
          <a:blip r:embed="rId6">
            <a:alphaModFix/>
          </a:blip>
          <a:srcRect/>
          <a:stretch/>
        </p:blipFill>
        <p:spPr>
          <a:xfrm>
            <a:off x="670875" y="1639600"/>
            <a:ext cx="2986176" cy="1679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ge13de6ac4d_0_8"/>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Doelen hoofdstuk 3 </a:t>
            </a:r>
            <a:endParaRPr sz="3000">
              <a:solidFill>
                <a:srgbClr val="FFFFFF"/>
              </a:solidFill>
              <a:latin typeface="Raleway"/>
              <a:ea typeface="Raleway"/>
              <a:cs typeface="Raleway"/>
              <a:sym typeface="Raleway"/>
            </a:endParaRPr>
          </a:p>
        </p:txBody>
      </p:sp>
      <p:sp>
        <p:nvSpPr>
          <p:cNvPr id="133" name="Google Shape;133;ge13de6ac4d_0_8"/>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134" name="Google Shape;134;ge13de6ac4d_0_8"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135" name="Google Shape;135;ge13de6ac4d_0_8"/>
          <p:cNvSpPr txBox="1"/>
          <p:nvPr/>
        </p:nvSpPr>
        <p:spPr>
          <a:xfrm>
            <a:off x="598475" y="1207050"/>
            <a:ext cx="8198700" cy="13014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Ik kan de namen, uitgangspunten en en bijbehorende politieke stromingen van de landelijke politieke partijen die zetels hebben in de Tweede Kamer toepassen.</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Ik kan kenmerken van een parlementaire democratie toepassen.</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Ik kan 6 aspecten van het functioneren van de Nederlandse parlementaire democratie toepassen.</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Ik kan 6 taken van het parlement toepassen (deels hoofdstuk 4).</a:t>
            </a: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
        <p:cNvGrpSpPr/>
        <p:nvPr/>
      </p:nvGrpSpPr>
      <p:grpSpPr>
        <a:xfrm>
          <a:off x="0" y="0"/>
          <a:ext cx="0" cy="0"/>
          <a:chOff x="0" y="0"/>
          <a:chExt cx="0" cy="0"/>
        </a:xfrm>
      </p:grpSpPr>
      <p:sp>
        <p:nvSpPr>
          <p:cNvPr id="23" name="Google Shape;23;gb79123042d_1_5"/>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Kiesrecht</a:t>
            </a:r>
            <a:endParaRPr sz="3000">
              <a:solidFill>
                <a:srgbClr val="FFFFFF"/>
              </a:solidFill>
              <a:latin typeface="Raleway"/>
              <a:ea typeface="Raleway"/>
              <a:cs typeface="Raleway"/>
              <a:sym typeface="Raleway"/>
            </a:endParaRPr>
          </a:p>
        </p:txBody>
      </p:sp>
      <p:sp>
        <p:nvSpPr>
          <p:cNvPr id="24" name="Google Shape;24;gb79123042d_1_5"/>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25" name="Google Shape;25;gb79123042d_1_5"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26" name="Google Shape;26;gb79123042d_1_5"/>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dirty="0" err="1">
                <a:solidFill>
                  <a:schemeClr val="dk1"/>
                </a:solidFill>
                <a:latin typeface="Raleway"/>
                <a:ea typeface="Raleway"/>
                <a:cs typeface="Raleway"/>
                <a:sym typeface="Raleway"/>
              </a:rPr>
              <a:t>Algemeen</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kiesrecht</a:t>
            </a:r>
            <a:r>
              <a:rPr lang="en-US" sz="1800" b="0" i="0" u="none" strike="noStrike" cap="none" dirty="0">
                <a:solidFill>
                  <a:schemeClr val="dk1"/>
                </a:solidFill>
                <a:latin typeface="Raleway"/>
                <a:ea typeface="Raleway"/>
                <a:cs typeface="Raleway"/>
                <a:sym typeface="Raleway"/>
              </a:rPr>
              <a:t>: alle </a:t>
            </a:r>
            <a:r>
              <a:rPr lang="en-US" sz="1800" b="0" i="0" u="none" strike="noStrike" cap="none" dirty="0" err="1">
                <a:solidFill>
                  <a:schemeClr val="dk1"/>
                </a:solidFill>
                <a:latin typeface="Raleway"/>
                <a:ea typeface="Raleway"/>
                <a:cs typeface="Raleway"/>
                <a:sym typeface="Raleway"/>
              </a:rPr>
              <a:t>inwoners</a:t>
            </a:r>
            <a:r>
              <a:rPr lang="en-US" sz="1800" b="0" i="0" u="none" strike="noStrike" cap="none" dirty="0">
                <a:solidFill>
                  <a:schemeClr val="dk1"/>
                </a:solidFill>
                <a:latin typeface="Raleway"/>
                <a:ea typeface="Raleway"/>
                <a:cs typeface="Raleway"/>
                <a:sym typeface="Raleway"/>
              </a:rPr>
              <a:t> van 18 </a:t>
            </a:r>
            <a:r>
              <a:rPr lang="en-US" sz="1800" b="0" i="0" u="none" strike="noStrike" cap="none" dirty="0" err="1">
                <a:solidFill>
                  <a:schemeClr val="dk1"/>
                </a:solidFill>
                <a:latin typeface="Raleway"/>
                <a:ea typeface="Raleway"/>
                <a:cs typeface="Raleway"/>
                <a:sym typeface="Raleway"/>
              </a:rPr>
              <a:t>jaar</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en</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ouder</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mogen</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stemmen</a:t>
            </a:r>
            <a:r>
              <a:rPr lang="en-US" sz="1800" b="0" i="0" u="none" strike="noStrike" cap="none" dirty="0">
                <a:solidFill>
                  <a:schemeClr val="dk1"/>
                </a:solidFill>
                <a:latin typeface="Raleway"/>
                <a:ea typeface="Raleway"/>
                <a:cs typeface="Raleway"/>
                <a:sym typeface="Raleway"/>
              </a:rPr>
              <a:t>. </a:t>
            </a:r>
            <a:endParaRPr sz="1800" b="0" i="0" u="none" strike="noStrike" cap="none" dirty="0">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dirty="0">
                <a:solidFill>
                  <a:schemeClr val="dk1"/>
                </a:solidFill>
                <a:latin typeface="Raleway"/>
                <a:ea typeface="Raleway"/>
                <a:cs typeface="Raleway"/>
                <a:sym typeface="Raleway"/>
              </a:rPr>
              <a:t>Er </a:t>
            </a:r>
            <a:r>
              <a:rPr lang="en-US" sz="1800" b="0" i="0" u="none" strike="noStrike" cap="none" dirty="0" err="1">
                <a:solidFill>
                  <a:schemeClr val="dk1"/>
                </a:solidFill>
                <a:latin typeface="Raleway"/>
                <a:ea typeface="Raleway"/>
                <a:cs typeface="Raleway"/>
                <a:sym typeface="Raleway"/>
              </a:rPr>
              <a:t>zijn</a:t>
            </a:r>
            <a:r>
              <a:rPr lang="en-US" sz="1800" b="0" i="0" u="none" strike="noStrike" cap="none" dirty="0">
                <a:solidFill>
                  <a:schemeClr val="dk1"/>
                </a:solidFill>
                <a:latin typeface="Raleway"/>
                <a:ea typeface="Raleway"/>
                <a:cs typeface="Raleway"/>
                <a:sym typeface="Raleway"/>
              </a:rPr>
              <a:t> twee </a:t>
            </a:r>
            <a:r>
              <a:rPr lang="en-US" sz="1800" b="0" i="0" u="none" strike="noStrike" cap="none" dirty="0" err="1">
                <a:solidFill>
                  <a:schemeClr val="dk1"/>
                </a:solidFill>
                <a:latin typeface="Raleway"/>
                <a:ea typeface="Raleway"/>
                <a:cs typeface="Raleway"/>
                <a:sym typeface="Raleway"/>
              </a:rPr>
              <a:t>soorten</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kiesrecht</a:t>
            </a:r>
            <a:r>
              <a:rPr lang="en-US" sz="1800" b="0" i="0" u="none" strike="noStrike" cap="none">
                <a:solidFill>
                  <a:schemeClr val="dk1"/>
                </a:solidFill>
                <a:latin typeface="Raleway"/>
                <a:ea typeface="Raleway"/>
                <a:cs typeface="Raleway"/>
                <a:sym typeface="Raleway"/>
              </a:rPr>
              <a:t>:</a:t>
            </a:r>
            <a:endParaRPr sz="18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dirty="0" err="1">
                <a:solidFill>
                  <a:schemeClr val="dk1"/>
                </a:solidFill>
                <a:latin typeface="Raleway"/>
                <a:ea typeface="Raleway"/>
                <a:cs typeface="Raleway"/>
                <a:sym typeface="Raleway"/>
              </a:rPr>
              <a:t>Actief</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kiesrecht</a:t>
            </a:r>
            <a:r>
              <a:rPr lang="en-US" sz="1800" b="0" i="0" u="none" strike="noStrike" cap="none" dirty="0">
                <a:solidFill>
                  <a:schemeClr val="dk1"/>
                </a:solidFill>
                <a:latin typeface="Raleway"/>
                <a:ea typeface="Raleway"/>
                <a:cs typeface="Raleway"/>
                <a:sym typeface="Raleway"/>
              </a:rPr>
              <a:t>: stem </a:t>
            </a:r>
            <a:r>
              <a:rPr lang="en-US" sz="1800" b="0" i="0" u="none" strike="noStrike" cap="none" dirty="0" err="1">
                <a:solidFill>
                  <a:schemeClr val="dk1"/>
                </a:solidFill>
                <a:latin typeface="Raleway"/>
                <a:ea typeface="Raleway"/>
                <a:cs typeface="Raleway"/>
                <a:sym typeface="Raleway"/>
              </a:rPr>
              <a:t>uitbrengen</a:t>
            </a:r>
            <a:r>
              <a:rPr lang="en-US" sz="1800" b="0" i="0" u="none" strike="noStrike" cap="none" dirty="0">
                <a:solidFill>
                  <a:schemeClr val="dk1"/>
                </a:solidFill>
                <a:latin typeface="Raleway"/>
                <a:ea typeface="Raleway"/>
                <a:cs typeface="Raleway"/>
                <a:sym typeface="Raleway"/>
              </a:rPr>
              <a:t> op de </a:t>
            </a:r>
            <a:r>
              <a:rPr lang="en-US" sz="1800" b="0" i="0" u="none" strike="noStrike" cap="none" dirty="0" err="1">
                <a:solidFill>
                  <a:schemeClr val="dk1"/>
                </a:solidFill>
                <a:latin typeface="Raleway"/>
                <a:ea typeface="Raleway"/>
                <a:cs typeface="Raleway"/>
                <a:sym typeface="Raleway"/>
              </a:rPr>
              <a:t>persoon</a:t>
            </a:r>
            <a:r>
              <a:rPr lang="en-US" sz="1800" b="0" i="0" u="none" strike="noStrike" cap="none" dirty="0">
                <a:solidFill>
                  <a:schemeClr val="dk1"/>
                </a:solidFill>
                <a:latin typeface="Raleway"/>
                <a:ea typeface="Raleway"/>
                <a:cs typeface="Raleway"/>
                <a:sym typeface="Raleway"/>
              </a:rPr>
              <a:t> die je </a:t>
            </a:r>
            <a:r>
              <a:rPr lang="en-US" sz="1800" b="0" i="0" u="none" strike="noStrike" cap="none" dirty="0" err="1">
                <a:solidFill>
                  <a:schemeClr val="dk1"/>
                </a:solidFill>
                <a:latin typeface="Raleway"/>
                <a:ea typeface="Raleway"/>
                <a:cs typeface="Raleway"/>
                <a:sym typeface="Raleway"/>
              </a:rPr>
              <a:t>zelf</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kiest</a:t>
            </a:r>
            <a:r>
              <a:rPr lang="en-US" sz="1800" b="0" i="0" u="none" strike="noStrike" cap="none" dirty="0">
                <a:solidFill>
                  <a:schemeClr val="dk1"/>
                </a:solidFill>
                <a:latin typeface="Raleway"/>
                <a:ea typeface="Raleway"/>
                <a:cs typeface="Raleway"/>
                <a:sym typeface="Raleway"/>
              </a:rPr>
              <a:t>.</a:t>
            </a:r>
            <a:endParaRPr sz="1800" b="0" i="0" u="none" strike="noStrike" cap="none" dirty="0">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dirty="0" err="1">
                <a:solidFill>
                  <a:schemeClr val="dk1"/>
                </a:solidFill>
                <a:latin typeface="Raleway"/>
                <a:ea typeface="Raleway"/>
                <a:cs typeface="Raleway"/>
                <a:sym typeface="Raleway"/>
              </a:rPr>
              <a:t>Passief</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kiesrecht</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jezelf</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kandidaat</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stellen</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aan</a:t>
            </a:r>
            <a:r>
              <a:rPr lang="en-US" sz="1800" b="0" i="0" u="none" strike="noStrike" cap="none" dirty="0">
                <a:solidFill>
                  <a:schemeClr val="dk1"/>
                </a:solidFill>
                <a:latin typeface="Raleway"/>
                <a:ea typeface="Raleway"/>
                <a:cs typeface="Raleway"/>
                <a:sym typeface="Raleway"/>
              </a:rPr>
              <a:t> de hand van de </a:t>
            </a:r>
            <a:r>
              <a:rPr lang="en-US" sz="1800" b="0" i="0" u="none" strike="noStrike" cap="none" dirty="0" err="1">
                <a:solidFill>
                  <a:schemeClr val="dk1"/>
                </a:solidFill>
                <a:latin typeface="Raleway"/>
                <a:ea typeface="Raleway"/>
                <a:cs typeface="Raleway"/>
                <a:sym typeface="Raleway"/>
              </a:rPr>
              <a:t>belangrijke</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punten</a:t>
            </a:r>
            <a:r>
              <a:rPr lang="en-US" sz="1800" b="0" i="0" u="none" strike="noStrike" cap="none" dirty="0">
                <a:solidFill>
                  <a:schemeClr val="dk1"/>
                </a:solidFill>
                <a:latin typeface="Raleway"/>
                <a:ea typeface="Raleway"/>
                <a:cs typeface="Raleway"/>
                <a:sym typeface="Raleway"/>
              </a:rPr>
              <a:t>. </a:t>
            </a:r>
            <a:endParaRPr sz="1800" b="0" i="0" u="none" strike="noStrike" cap="none" dirty="0">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dirty="0">
                <a:solidFill>
                  <a:schemeClr val="dk1"/>
                </a:solidFill>
                <a:latin typeface="Raleway"/>
                <a:ea typeface="Raleway"/>
                <a:cs typeface="Raleway"/>
                <a:sym typeface="Raleway"/>
              </a:rPr>
              <a:t>De </a:t>
            </a:r>
            <a:r>
              <a:rPr lang="en-US" sz="1800" b="0" i="0" u="none" strike="noStrike" cap="none" dirty="0" err="1">
                <a:solidFill>
                  <a:schemeClr val="dk1"/>
                </a:solidFill>
                <a:latin typeface="Raleway"/>
                <a:ea typeface="Raleway"/>
                <a:cs typeface="Raleway"/>
                <a:sym typeface="Raleway"/>
              </a:rPr>
              <a:t>mensen</a:t>
            </a:r>
            <a:r>
              <a:rPr lang="en-US" sz="1800" b="0" i="0" u="none" strike="noStrike" cap="none" dirty="0">
                <a:solidFill>
                  <a:schemeClr val="dk1"/>
                </a:solidFill>
                <a:latin typeface="Raleway"/>
                <a:ea typeface="Raleway"/>
                <a:cs typeface="Raleway"/>
                <a:sym typeface="Raleway"/>
              </a:rPr>
              <a:t> die </a:t>
            </a:r>
            <a:r>
              <a:rPr lang="en-US" sz="1800" b="0" i="0" u="none" strike="noStrike" cap="none" dirty="0" err="1">
                <a:solidFill>
                  <a:schemeClr val="dk1"/>
                </a:solidFill>
                <a:latin typeface="Raleway"/>
                <a:ea typeface="Raleway"/>
                <a:cs typeface="Raleway"/>
                <a:sym typeface="Raleway"/>
              </a:rPr>
              <a:t>gekozen</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worden</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noemen</a:t>
            </a:r>
            <a:r>
              <a:rPr lang="en-US" sz="1800" b="0" i="0" u="none" strike="noStrike" cap="none" dirty="0">
                <a:solidFill>
                  <a:schemeClr val="dk1"/>
                </a:solidFill>
                <a:latin typeface="Raleway"/>
                <a:ea typeface="Raleway"/>
                <a:cs typeface="Raleway"/>
                <a:sym typeface="Raleway"/>
              </a:rPr>
              <a:t> we </a:t>
            </a:r>
            <a:r>
              <a:rPr lang="en-US" sz="1800" b="0" i="0" u="none" strike="noStrike" cap="none" dirty="0" err="1">
                <a:solidFill>
                  <a:schemeClr val="dk1"/>
                </a:solidFill>
                <a:latin typeface="Raleway"/>
                <a:ea typeface="Raleway"/>
                <a:cs typeface="Raleway"/>
                <a:sym typeface="Raleway"/>
              </a:rPr>
              <a:t>volksvertegenwoordigers</a:t>
            </a:r>
            <a:r>
              <a:rPr lang="en-US" sz="1800" b="0" i="0" u="none" strike="noStrike" cap="none" dirty="0">
                <a:solidFill>
                  <a:schemeClr val="dk1"/>
                </a:solidFill>
                <a:latin typeface="Raleway"/>
                <a:ea typeface="Raleway"/>
                <a:cs typeface="Raleway"/>
                <a:sym typeface="Raleway"/>
              </a:rPr>
              <a:t>. </a:t>
            </a:r>
            <a:endParaRPr sz="1800" b="0" i="0" u="none" strike="noStrike" cap="none" dirty="0">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dirty="0">
                <a:solidFill>
                  <a:schemeClr val="dk1"/>
                </a:solidFill>
                <a:latin typeface="Raleway"/>
                <a:ea typeface="Raleway"/>
                <a:cs typeface="Raleway"/>
                <a:sym typeface="Raleway"/>
              </a:rPr>
              <a:t>Al die </a:t>
            </a:r>
            <a:r>
              <a:rPr lang="en-US" sz="1800" b="0" i="0" u="none" strike="noStrike" cap="none" dirty="0" err="1">
                <a:solidFill>
                  <a:schemeClr val="dk1"/>
                </a:solidFill>
                <a:latin typeface="Raleway"/>
                <a:ea typeface="Raleway"/>
                <a:cs typeface="Raleway"/>
                <a:sym typeface="Raleway"/>
              </a:rPr>
              <a:t>mensen</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samen</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noemen</a:t>
            </a:r>
            <a:r>
              <a:rPr lang="en-US" sz="1800" b="0" i="0" u="none" strike="noStrike" cap="none" dirty="0">
                <a:solidFill>
                  <a:schemeClr val="dk1"/>
                </a:solidFill>
                <a:latin typeface="Raleway"/>
                <a:ea typeface="Raleway"/>
                <a:cs typeface="Raleway"/>
                <a:sym typeface="Raleway"/>
              </a:rPr>
              <a:t> we de </a:t>
            </a:r>
            <a:r>
              <a:rPr lang="en-US" sz="1800" b="0" i="0" u="none" strike="noStrike" cap="none" dirty="0" err="1">
                <a:solidFill>
                  <a:schemeClr val="dk1"/>
                </a:solidFill>
                <a:latin typeface="Raleway"/>
                <a:ea typeface="Raleway"/>
                <a:cs typeface="Raleway"/>
                <a:sym typeface="Raleway"/>
              </a:rPr>
              <a:t>volksvertegenwoordiging</a:t>
            </a:r>
            <a:r>
              <a:rPr lang="en-US" sz="1800" b="0" i="0" u="none" strike="noStrike" cap="none" dirty="0">
                <a:solidFill>
                  <a:schemeClr val="dk1"/>
                </a:solidFill>
                <a:latin typeface="Raleway"/>
                <a:ea typeface="Raleway"/>
                <a:cs typeface="Raleway"/>
                <a:sym typeface="Raleway"/>
              </a:rPr>
              <a:t>. </a:t>
            </a:r>
            <a:endParaRPr sz="1800" b="0" i="0" u="none" strike="noStrike" cap="none" dirty="0">
              <a:solidFill>
                <a:schemeClr val="dk1"/>
              </a:solidFill>
              <a:latin typeface="Raleway"/>
              <a:ea typeface="Raleway"/>
              <a:cs typeface="Raleway"/>
              <a:sym typeface="Raleway"/>
            </a:endParaRPr>
          </a:p>
          <a:p>
            <a:pPr marL="457200" marR="0" lvl="0" indent="0" algn="l" rtl="0">
              <a:lnSpc>
                <a:spcPct val="115000"/>
              </a:lnSpc>
              <a:spcBef>
                <a:spcPts val="800"/>
              </a:spcBef>
              <a:spcAft>
                <a:spcPts val="0"/>
              </a:spcAft>
              <a:buClr>
                <a:srgbClr val="000000"/>
              </a:buClr>
              <a:buSzPts val="1800"/>
              <a:buFont typeface="Arial"/>
              <a:buNone/>
            </a:pPr>
            <a:endParaRPr sz="1800" b="0" i="0" u="none" strike="noStrike" cap="none" dirty="0">
              <a:solidFill>
                <a:srgbClr val="000000"/>
              </a:solidFill>
              <a:latin typeface="Raleway"/>
              <a:ea typeface="Raleway"/>
              <a:cs typeface="Raleway"/>
              <a:sym typeface="Raleway"/>
            </a:endParaRPr>
          </a:p>
          <a:p>
            <a:pPr marL="0" marR="0" lvl="0" indent="0" algn="l" rtl="0">
              <a:lnSpc>
                <a:spcPct val="115000"/>
              </a:lnSpc>
              <a:spcBef>
                <a:spcPts val="2000"/>
              </a:spcBef>
              <a:spcAft>
                <a:spcPts val="0"/>
              </a:spcAft>
              <a:buClr>
                <a:srgbClr val="000000"/>
              </a:buClr>
              <a:buSzPts val="1400"/>
              <a:buFont typeface="Arial"/>
              <a:buNone/>
            </a:pPr>
            <a:endParaRPr sz="1800" b="0" i="0" u="none" strike="noStrike" cap="none" dirty="0">
              <a:solidFill>
                <a:srgbClr val="000000"/>
              </a:solidFill>
              <a:latin typeface="Raleway"/>
              <a:ea typeface="Raleway"/>
              <a:cs typeface="Raleway"/>
              <a:sym typeface="Raleway"/>
            </a:endParaRPr>
          </a:p>
          <a:p>
            <a:pPr marL="0" marR="0" lvl="0" indent="0" algn="l" rtl="0">
              <a:lnSpc>
                <a:spcPct val="90000"/>
              </a:lnSpc>
              <a:spcBef>
                <a:spcPts val="2000"/>
              </a:spcBef>
              <a:spcAft>
                <a:spcPts val="0"/>
              </a:spcAft>
              <a:buClr>
                <a:srgbClr val="000000"/>
              </a:buClr>
              <a:buSzPts val="1200"/>
              <a:buFont typeface="Arial"/>
              <a:buNone/>
            </a:pPr>
            <a:endParaRPr sz="1800" b="0" i="0" u="none" strike="noStrike" cap="none" dirty="0">
              <a:solidFill>
                <a:srgbClr val="000000"/>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
        <p:cNvGrpSpPr/>
        <p:nvPr/>
      </p:nvGrpSpPr>
      <p:grpSpPr>
        <a:xfrm>
          <a:off x="0" y="0"/>
          <a:ext cx="0" cy="0"/>
          <a:chOff x="0" y="0"/>
          <a:chExt cx="0" cy="0"/>
        </a:xfrm>
      </p:grpSpPr>
      <p:sp>
        <p:nvSpPr>
          <p:cNvPr id="31" name="Google Shape;31;ge13de6ac4d_0_25"/>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Volksvertegenwoordiging</a:t>
            </a:r>
            <a:endParaRPr sz="3000">
              <a:solidFill>
                <a:srgbClr val="FFFFFF"/>
              </a:solidFill>
              <a:latin typeface="Raleway"/>
              <a:ea typeface="Raleway"/>
              <a:cs typeface="Raleway"/>
              <a:sym typeface="Raleway"/>
            </a:endParaRPr>
          </a:p>
        </p:txBody>
      </p:sp>
      <p:sp>
        <p:nvSpPr>
          <p:cNvPr id="32" name="Google Shape;32;ge13de6ac4d_0_25"/>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33" name="Google Shape;33;ge13de6ac4d_0_25"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34" name="Google Shape;34;ge13de6ac4d_0_25"/>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De mensen die gekozen worden noemen we </a:t>
            </a:r>
            <a:r>
              <a:rPr lang="en-US" sz="1800" b="0" i="1" u="none" strike="noStrike" cap="none">
                <a:solidFill>
                  <a:schemeClr val="dk1"/>
                </a:solidFill>
                <a:latin typeface="Raleway"/>
                <a:ea typeface="Raleway"/>
                <a:cs typeface="Raleway"/>
                <a:sym typeface="Raleway"/>
              </a:rPr>
              <a:t>volksvertegenwoordigers</a:t>
            </a:r>
            <a:r>
              <a:rPr lang="en-US" sz="1800" b="0" i="0" u="none" strike="noStrike" cap="none">
                <a:solidFill>
                  <a:schemeClr val="dk1"/>
                </a:solidFill>
                <a:latin typeface="Raleway"/>
                <a:ea typeface="Raleway"/>
                <a:cs typeface="Raleway"/>
                <a:sym typeface="Raleway"/>
              </a:rPr>
              <a:t>. </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Al die mensen samen noemen we de </a:t>
            </a:r>
            <a:r>
              <a:rPr lang="en-US" sz="1800" b="0" i="1" u="none" strike="noStrike" cap="none">
                <a:solidFill>
                  <a:schemeClr val="dk1"/>
                </a:solidFill>
                <a:latin typeface="Raleway"/>
                <a:ea typeface="Raleway"/>
                <a:cs typeface="Raleway"/>
                <a:sym typeface="Raleway"/>
              </a:rPr>
              <a:t>volksvertegenwoordiging</a:t>
            </a:r>
            <a:r>
              <a:rPr lang="en-US" sz="1800" b="0" i="0" u="none" strike="noStrike" cap="none">
                <a:solidFill>
                  <a:schemeClr val="dk1"/>
                </a:solidFill>
                <a:latin typeface="Raleway"/>
                <a:ea typeface="Raleway"/>
                <a:cs typeface="Raleway"/>
                <a:sym typeface="Raleway"/>
              </a:rPr>
              <a:t>. </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Politici zijn mensen die in de politiek werken, zoals in de gemeenteraad, provincie of in de Tweede Kamer.</a:t>
            </a:r>
            <a:endParaRPr sz="1800" b="0" i="0" u="none" strike="noStrike" cap="none">
              <a:solidFill>
                <a:schemeClr val="dk1"/>
              </a:solidFill>
              <a:latin typeface="Raleway"/>
              <a:ea typeface="Raleway"/>
              <a:cs typeface="Raleway"/>
              <a:sym typeface="Raleway"/>
            </a:endParaRPr>
          </a:p>
          <a:p>
            <a:pPr marL="457200" marR="0" lvl="0" indent="0" algn="l" rtl="0">
              <a:lnSpc>
                <a:spcPct val="150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
        <p:cNvGrpSpPr/>
        <p:nvPr/>
      </p:nvGrpSpPr>
      <p:grpSpPr>
        <a:xfrm>
          <a:off x="0" y="0"/>
          <a:ext cx="0" cy="0"/>
          <a:chOff x="0" y="0"/>
          <a:chExt cx="0" cy="0"/>
        </a:xfrm>
      </p:grpSpPr>
      <p:sp>
        <p:nvSpPr>
          <p:cNvPr id="39" name="Google Shape;39;ge13de6ac4d_0_32"/>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Volksvertegenwoordiging</a:t>
            </a:r>
            <a:endParaRPr sz="3000">
              <a:solidFill>
                <a:srgbClr val="FFFFFF"/>
              </a:solidFill>
              <a:latin typeface="Raleway"/>
              <a:ea typeface="Raleway"/>
              <a:cs typeface="Raleway"/>
              <a:sym typeface="Raleway"/>
            </a:endParaRPr>
          </a:p>
        </p:txBody>
      </p:sp>
      <p:sp>
        <p:nvSpPr>
          <p:cNvPr id="40" name="Google Shape;40;ge13de6ac4d_0_32"/>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41" name="Google Shape;41;ge13de6ac4d_0_32"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42" name="Google Shape;42;ge13de6ac4d_0_32"/>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De mensen die gekozen worden noemen we </a:t>
            </a:r>
            <a:r>
              <a:rPr lang="en-US" sz="1800" b="0" i="1" u="none" strike="noStrike" cap="none">
                <a:solidFill>
                  <a:schemeClr val="dk1"/>
                </a:solidFill>
                <a:latin typeface="Raleway"/>
                <a:ea typeface="Raleway"/>
                <a:cs typeface="Raleway"/>
                <a:sym typeface="Raleway"/>
              </a:rPr>
              <a:t>volksvertegenwoordigers</a:t>
            </a:r>
            <a:r>
              <a:rPr lang="en-US" sz="1800" b="0" i="0" u="none" strike="noStrike" cap="none">
                <a:solidFill>
                  <a:schemeClr val="dk1"/>
                </a:solidFill>
                <a:latin typeface="Raleway"/>
                <a:ea typeface="Raleway"/>
                <a:cs typeface="Raleway"/>
                <a:sym typeface="Raleway"/>
              </a:rPr>
              <a:t>. </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Volksvertegenwoordigers komen op voor wat de inwoners willen en vertegenwoordigen dus het volk.</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Al die mensen samen noemen we de </a:t>
            </a:r>
            <a:r>
              <a:rPr lang="en-US" sz="1800" b="0" i="1" u="none" strike="noStrike" cap="none">
                <a:solidFill>
                  <a:schemeClr val="dk1"/>
                </a:solidFill>
                <a:latin typeface="Raleway"/>
                <a:ea typeface="Raleway"/>
                <a:cs typeface="Raleway"/>
                <a:sym typeface="Raleway"/>
              </a:rPr>
              <a:t>volksvertegenwoordiging</a:t>
            </a:r>
            <a:r>
              <a:rPr lang="en-US" sz="1800" b="0" i="0" u="none" strike="noStrike" cap="none">
                <a:solidFill>
                  <a:schemeClr val="dk1"/>
                </a:solidFill>
                <a:latin typeface="Raleway"/>
                <a:ea typeface="Raleway"/>
                <a:cs typeface="Raleway"/>
                <a:sym typeface="Raleway"/>
              </a:rPr>
              <a:t>. </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Politici zijn mensen die in de politiek werken, zoals in de gemeenteraad, provincie of in de Tweede Kamer.</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Politici zitten in de politiek namens een partij. </a:t>
            </a:r>
            <a:endParaRPr sz="1800" b="0" i="0" u="none" strike="noStrike" cap="none">
              <a:solidFill>
                <a:schemeClr val="dk1"/>
              </a:solidFill>
              <a:latin typeface="Raleway"/>
              <a:ea typeface="Raleway"/>
              <a:cs typeface="Raleway"/>
              <a:sym typeface="Raleway"/>
            </a:endParaRPr>
          </a:p>
          <a:p>
            <a:pPr marL="457200" marR="0" lvl="0" indent="0" algn="l" rtl="0">
              <a:lnSpc>
                <a:spcPct val="150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
        <p:cNvGrpSpPr/>
        <p:nvPr/>
      </p:nvGrpSpPr>
      <p:grpSpPr>
        <a:xfrm>
          <a:off x="0" y="0"/>
          <a:ext cx="0" cy="0"/>
          <a:chOff x="0" y="0"/>
          <a:chExt cx="0" cy="0"/>
        </a:xfrm>
      </p:grpSpPr>
      <p:sp>
        <p:nvSpPr>
          <p:cNvPr id="47" name="Google Shape;47;ge13de6ac4d_0_46"/>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Politieke partijen</a:t>
            </a:r>
            <a:endParaRPr sz="3000">
              <a:solidFill>
                <a:srgbClr val="FFFFFF"/>
              </a:solidFill>
              <a:latin typeface="Raleway"/>
              <a:ea typeface="Raleway"/>
              <a:cs typeface="Raleway"/>
              <a:sym typeface="Raleway"/>
            </a:endParaRPr>
          </a:p>
        </p:txBody>
      </p:sp>
      <p:sp>
        <p:nvSpPr>
          <p:cNvPr id="48" name="Google Shape;48;ge13de6ac4d_0_46"/>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49" name="Google Shape;49;ge13de6ac4d_0_46"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50" name="Google Shape;50;ge13de6ac4d_0_46"/>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Er zijn verschillende politieke partijen: </a:t>
            </a:r>
            <a:endParaRPr sz="1800" b="0" i="0" u="none" strike="noStrike" cap="none">
              <a:solidFill>
                <a:schemeClr val="dk1"/>
              </a:solidFill>
              <a:latin typeface="Raleway"/>
              <a:ea typeface="Raleway"/>
              <a:cs typeface="Raleway"/>
              <a:sym typeface="Raleway"/>
            </a:endParaRPr>
          </a:p>
          <a:p>
            <a:pPr marL="45720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0" algn="l" rtl="0">
              <a:lnSpc>
                <a:spcPct val="115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15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90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pic>
        <p:nvPicPr>
          <p:cNvPr id="51" name="Google Shape;51;ge13de6ac4d_0_46"/>
          <p:cNvPicPr preferRelativeResize="0"/>
          <p:nvPr/>
        </p:nvPicPr>
        <p:blipFill rotWithShape="1">
          <a:blip r:embed="rId5">
            <a:alphaModFix/>
          </a:blip>
          <a:srcRect/>
          <a:stretch/>
        </p:blipFill>
        <p:spPr>
          <a:xfrm>
            <a:off x="1110775" y="1715650"/>
            <a:ext cx="7052166" cy="23335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ge13de6ac4d_0_39"/>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Politieke partijen</a:t>
            </a:r>
            <a:endParaRPr sz="3000">
              <a:solidFill>
                <a:srgbClr val="FFFFFF"/>
              </a:solidFill>
              <a:latin typeface="Raleway"/>
              <a:ea typeface="Raleway"/>
              <a:cs typeface="Raleway"/>
              <a:sym typeface="Raleway"/>
            </a:endParaRPr>
          </a:p>
        </p:txBody>
      </p:sp>
      <p:sp>
        <p:nvSpPr>
          <p:cNvPr id="57" name="Google Shape;57;ge13de6ac4d_0_39"/>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58" name="Google Shape;58;ge13de6ac4d_0_39"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59" name="Google Shape;59;ge13de6ac4d_0_39"/>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80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Mensen die niet precies weten op welke partij ze willen stemmen en vaak op een andere partij stemmen, noemen we een zwevende kiezers. </a:t>
            </a: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0" algn="l" rtl="0">
              <a:lnSpc>
                <a:spcPct val="115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15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90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pic>
        <p:nvPicPr>
          <p:cNvPr id="60" name="Google Shape;60;ge13de6ac4d_0_39"/>
          <p:cNvPicPr preferRelativeResize="0"/>
          <p:nvPr/>
        </p:nvPicPr>
        <p:blipFill rotWithShape="1">
          <a:blip r:embed="rId5">
            <a:alphaModFix/>
          </a:blip>
          <a:srcRect/>
          <a:stretch/>
        </p:blipFill>
        <p:spPr>
          <a:xfrm>
            <a:off x="1061275" y="1337675"/>
            <a:ext cx="6938588" cy="23335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ge13de6ac4d_0_62"/>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Politieke stromingen</a:t>
            </a:r>
            <a:endParaRPr sz="3000">
              <a:solidFill>
                <a:srgbClr val="FFFFFF"/>
              </a:solidFill>
              <a:latin typeface="Raleway"/>
              <a:ea typeface="Raleway"/>
              <a:cs typeface="Raleway"/>
              <a:sym typeface="Raleway"/>
            </a:endParaRPr>
          </a:p>
        </p:txBody>
      </p:sp>
      <p:sp>
        <p:nvSpPr>
          <p:cNvPr id="66" name="Google Shape;66;ge13de6ac4d_0_62"/>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67" name="Google Shape;67;ge13de6ac4d_0_62"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68" name="Google Shape;68;ge13de6ac4d_0_62"/>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Er zijn verschillende stromingen binnen de politiek: </a:t>
            </a:r>
            <a:endParaRPr sz="1800" b="0" i="0" u="none" strike="noStrike" cap="none">
              <a:solidFill>
                <a:schemeClr val="dk1"/>
              </a:solidFill>
              <a:latin typeface="Raleway"/>
              <a:ea typeface="Raleway"/>
              <a:cs typeface="Raleway"/>
              <a:sym typeface="Raleway"/>
            </a:endParaRPr>
          </a:p>
          <a:p>
            <a:pPr marL="914400" marR="0" lvl="1"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Sociaaldemocratische stroming</a:t>
            </a:r>
            <a:endParaRPr sz="1800" b="0" i="0" u="none" strike="noStrike" cap="none">
              <a:solidFill>
                <a:schemeClr val="dk1"/>
              </a:solidFill>
              <a:latin typeface="Raleway"/>
              <a:ea typeface="Raleway"/>
              <a:cs typeface="Raleway"/>
              <a:sym typeface="Raleway"/>
            </a:endParaRPr>
          </a:p>
          <a:p>
            <a:pPr marL="914400" marR="0" lvl="1"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Ecologische stroming</a:t>
            </a:r>
            <a:endParaRPr sz="1800" b="0" i="0" u="none" strike="noStrike" cap="none">
              <a:solidFill>
                <a:schemeClr val="dk1"/>
              </a:solidFill>
              <a:latin typeface="Raleway"/>
              <a:ea typeface="Raleway"/>
              <a:cs typeface="Raleway"/>
              <a:sym typeface="Raleway"/>
            </a:endParaRPr>
          </a:p>
          <a:p>
            <a:pPr marL="914400" marR="0" lvl="1"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Nationalistische stroming</a:t>
            </a:r>
            <a:endParaRPr sz="1800" b="0" i="0" u="none" strike="noStrike" cap="none">
              <a:solidFill>
                <a:schemeClr val="dk1"/>
              </a:solidFill>
              <a:latin typeface="Raleway"/>
              <a:ea typeface="Raleway"/>
              <a:cs typeface="Raleway"/>
              <a:sym typeface="Raleway"/>
            </a:endParaRPr>
          </a:p>
          <a:p>
            <a:pPr marL="914400" marR="0" lvl="1"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Liberale stroming</a:t>
            </a:r>
            <a:endParaRPr sz="1800" b="0" i="0" u="none" strike="noStrike" cap="none">
              <a:solidFill>
                <a:schemeClr val="dk1"/>
              </a:solidFill>
              <a:latin typeface="Raleway"/>
              <a:ea typeface="Raleway"/>
              <a:cs typeface="Raleway"/>
              <a:sym typeface="Raleway"/>
            </a:endParaRPr>
          </a:p>
          <a:p>
            <a:pPr marL="914400" marR="0" lvl="1"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Christen-democratische stroming</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Politieke partijen kunnen ook ingedeeld worden op links en rechts. </a:t>
            </a:r>
            <a:endParaRPr sz="1800" b="0" i="0" u="none" strike="noStrike" cap="none">
              <a:solidFill>
                <a:schemeClr val="dk1"/>
              </a:solidFill>
              <a:latin typeface="Raleway"/>
              <a:ea typeface="Raleway"/>
              <a:cs typeface="Raleway"/>
              <a:sym typeface="Raleway"/>
            </a:endParaRPr>
          </a:p>
          <a:p>
            <a:pPr marL="457200" marR="0" lvl="0" indent="-342900" algn="l" rtl="0">
              <a:lnSpc>
                <a:spcPct val="107916"/>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Lokale politieke partijen doen niet mee aan de landelijke verkiezingen en weet wat er lokaal speelt. </a:t>
            </a:r>
            <a:endParaRPr sz="1800" b="0" i="0" u="none" strike="noStrike" cap="none">
              <a:solidFill>
                <a:schemeClr val="dk1"/>
              </a:solidFill>
              <a:latin typeface="Raleway"/>
              <a:ea typeface="Raleway"/>
              <a:cs typeface="Raleway"/>
              <a:sym typeface="Raleway"/>
            </a:endParaRPr>
          </a:p>
          <a:p>
            <a:pPr marL="457200" marR="0" lvl="0" indent="0" algn="l" rtl="0">
              <a:lnSpc>
                <a:spcPct val="150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ge13de6ac4d_0_69"/>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Verkiezingen</a:t>
            </a:r>
            <a:endParaRPr sz="3000">
              <a:solidFill>
                <a:srgbClr val="FFFFFF"/>
              </a:solidFill>
              <a:latin typeface="Raleway"/>
              <a:ea typeface="Raleway"/>
              <a:cs typeface="Raleway"/>
              <a:sym typeface="Raleway"/>
            </a:endParaRPr>
          </a:p>
        </p:txBody>
      </p:sp>
      <p:sp>
        <p:nvSpPr>
          <p:cNvPr id="74" name="Google Shape;74;ge13de6ac4d_0_69"/>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75" name="Google Shape;75;ge13de6ac4d_0_69"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76" name="Google Shape;76;ge13de6ac4d_0_69"/>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Elke 4 jaar mogen mensen stemmen wie er in de gemeenteraad, de Provinciale Staten of in de Tweede Kamer komt. </a:t>
            </a:r>
            <a:endParaRPr sz="1800" b="0" i="0" u="none" strike="noStrike" cap="none">
              <a:solidFill>
                <a:schemeClr val="dk1"/>
              </a:solidFill>
              <a:latin typeface="Raleway"/>
              <a:ea typeface="Raleway"/>
              <a:cs typeface="Raleway"/>
              <a:sym typeface="Raleway"/>
            </a:endParaRPr>
          </a:p>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Het is nooit zeker wanneer er precies verkiezingen zijn. Het kan namelijk ook dat een kabinet al eerder is gevallen. Dat gebeurt als de partijen die samenwerken en niet meer samen uitkomen. </a:t>
            </a:r>
            <a:endParaRPr sz="1800" b="0" i="0" u="none" strike="noStrike" cap="none">
              <a:solidFill>
                <a:schemeClr val="dk1"/>
              </a:solidFill>
              <a:latin typeface="Raleway"/>
              <a:ea typeface="Raleway"/>
              <a:cs typeface="Raleway"/>
              <a:sym typeface="Raleway"/>
            </a:endParaRPr>
          </a:p>
          <a:p>
            <a:pPr marL="457200" marR="0" lvl="0" indent="0" algn="l" rtl="0">
              <a:lnSpc>
                <a:spcPct val="150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ge13de6ac4d_0_83"/>
          <p:cNvSpPr txBox="1">
            <a:spLocks noGrp="1"/>
          </p:cNvSpPr>
          <p:nvPr>
            <p:ph type="title" idx="4294967295"/>
          </p:nvPr>
        </p:nvSpPr>
        <p:spPr>
          <a:xfrm>
            <a:off x="598487" y="206375"/>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FFFFFF"/>
              </a:buClr>
              <a:buSzPts val="3652"/>
              <a:buFont typeface="Raleway"/>
              <a:buNone/>
            </a:pPr>
            <a:r>
              <a:rPr lang="en-US" sz="3000" b="1">
                <a:solidFill>
                  <a:srgbClr val="FFFFFF"/>
                </a:solidFill>
                <a:latin typeface="Raleway"/>
                <a:ea typeface="Raleway"/>
                <a:cs typeface="Raleway"/>
                <a:sym typeface="Raleway"/>
              </a:rPr>
              <a:t>Hoofdstuk 3 </a:t>
            </a:r>
            <a:r>
              <a:rPr lang="en-US" sz="3000">
                <a:solidFill>
                  <a:srgbClr val="FFFFFF"/>
                </a:solidFill>
                <a:latin typeface="Raleway"/>
                <a:ea typeface="Raleway"/>
                <a:cs typeface="Raleway"/>
                <a:sym typeface="Raleway"/>
              </a:rPr>
              <a:t>Verkiezingen</a:t>
            </a:r>
            <a:endParaRPr sz="3000">
              <a:solidFill>
                <a:srgbClr val="FFFFFF"/>
              </a:solidFill>
              <a:latin typeface="Raleway"/>
              <a:ea typeface="Raleway"/>
              <a:cs typeface="Raleway"/>
              <a:sym typeface="Raleway"/>
            </a:endParaRPr>
          </a:p>
        </p:txBody>
      </p:sp>
      <p:sp>
        <p:nvSpPr>
          <p:cNvPr id="82" name="Google Shape;82;ge13de6ac4d_0_83"/>
          <p:cNvSpPr txBox="1"/>
          <p:nvPr/>
        </p:nvSpPr>
        <p:spPr>
          <a:xfrm>
            <a:off x="6934850" y="4739363"/>
            <a:ext cx="31209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en-US" sz="1200" b="0" i="0" u="none" strike="noStrike" cap="none">
                <a:solidFill>
                  <a:srgbClr val="FFFFFF"/>
                </a:solidFill>
                <a:latin typeface="Raleway"/>
                <a:ea typeface="Raleway"/>
                <a:cs typeface="Raleway"/>
                <a:sym typeface="Raleway"/>
              </a:rPr>
              <a:t>www.maatschappij-kunde.nl</a:t>
            </a:r>
            <a:endParaRPr sz="1200" b="0" i="0" u="none" strike="noStrike" cap="none">
              <a:solidFill>
                <a:srgbClr val="000000"/>
              </a:solidFill>
              <a:latin typeface="Arial"/>
              <a:ea typeface="Arial"/>
              <a:cs typeface="Arial"/>
              <a:sym typeface="Arial"/>
            </a:endParaRPr>
          </a:p>
        </p:txBody>
      </p:sp>
      <p:pic>
        <p:nvPicPr>
          <p:cNvPr id="83" name="Google Shape;83;ge13de6ac4d_0_83" descr="Graphic 5"/>
          <p:cNvPicPr preferRelativeResize="0"/>
          <p:nvPr/>
        </p:nvPicPr>
        <p:blipFill rotWithShape="1">
          <a:blip r:embed="rId4">
            <a:alphaModFix/>
          </a:blip>
          <a:srcRect/>
          <a:stretch/>
        </p:blipFill>
        <p:spPr>
          <a:xfrm>
            <a:off x="6703376" y="4809024"/>
            <a:ext cx="231475" cy="231475"/>
          </a:xfrm>
          <a:prstGeom prst="rect">
            <a:avLst/>
          </a:prstGeom>
          <a:noFill/>
          <a:ln>
            <a:noFill/>
          </a:ln>
        </p:spPr>
      </p:pic>
      <p:sp>
        <p:nvSpPr>
          <p:cNvPr id="84" name="Google Shape;84;ge13de6ac4d_0_83"/>
          <p:cNvSpPr txBox="1"/>
          <p:nvPr/>
        </p:nvSpPr>
        <p:spPr>
          <a:xfrm>
            <a:off x="598475" y="1200150"/>
            <a:ext cx="8198700" cy="900900"/>
          </a:xfrm>
          <a:prstGeom prst="rect">
            <a:avLst/>
          </a:prstGeom>
          <a:noFill/>
          <a:ln>
            <a:noFill/>
          </a:ln>
        </p:spPr>
        <p:txBody>
          <a:bodyPr spcFirstLastPara="1" wrap="square" lIns="45700" tIns="45700" rIns="45700" bIns="45700" anchor="t" anchorCtr="0">
            <a:noAutofit/>
          </a:bodyPr>
          <a:lstStyle/>
          <a:p>
            <a:pPr marL="457200" marR="0" lvl="0" indent="-342900" algn="l" rtl="0">
              <a:lnSpc>
                <a:spcPct val="150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5 zaken die </a:t>
            </a:r>
            <a:r>
              <a:rPr lang="en-US" sz="1800" b="0" i="1" u="none" strike="noStrike" cap="none">
                <a:solidFill>
                  <a:schemeClr val="dk1"/>
                </a:solidFill>
                <a:latin typeface="Raleway"/>
                <a:ea typeface="Raleway"/>
                <a:cs typeface="Raleway"/>
                <a:sym typeface="Raleway"/>
              </a:rPr>
              <a:t>voor</a:t>
            </a:r>
            <a:r>
              <a:rPr lang="en-US" sz="1800" b="0" i="0" u="none" strike="noStrike" cap="none">
                <a:solidFill>
                  <a:schemeClr val="dk1"/>
                </a:solidFill>
                <a:latin typeface="Raleway"/>
                <a:ea typeface="Raleway"/>
                <a:cs typeface="Raleway"/>
                <a:sym typeface="Raleway"/>
              </a:rPr>
              <a:t> de verkiezingen gebeuren: </a:t>
            </a:r>
            <a:endParaRPr sz="11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Maken van verkiezingsprogramma’s en zorgen dat ideeën in het nieuws komen. </a:t>
            </a:r>
            <a:endParaRPr sz="18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Mensen gaan nadenken of ze op de verkiezingslijst willen. (Evt. aanmelden van nieuwe partijen bij de kiesraad)</a:t>
            </a:r>
            <a:endParaRPr sz="18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Er worden stemhulpen gemaakt.</a:t>
            </a:r>
            <a:endParaRPr sz="18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De peilingen worden in de gaten gehouden.</a:t>
            </a:r>
            <a:endParaRPr sz="1800" b="0" i="0" u="none" strike="noStrike" cap="none">
              <a:solidFill>
                <a:schemeClr val="dk1"/>
              </a:solidFill>
              <a:latin typeface="Raleway"/>
              <a:ea typeface="Raleway"/>
              <a:cs typeface="Raleway"/>
              <a:sym typeface="Raleway"/>
            </a:endParaRPr>
          </a:p>
          <a:p>
            <a:pPr marL="914400" marR="0" lvl="0" indent="-342900" algn="l" rtl="0">
              <a:lnSpc>
                <a:spcPct val="150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Mensen krijgen stempassen en kunnen op de verkiezingsdag gaan stemmen.</a:t>
            </a:r>
            <a:endParaRPr sz="1800" b="0" i="0" u="none" strike="noStrike" cap="none">
              <a:solidFill>
                <a:schemeClr val="dk1"/>
              </a:solidFill>
              <a:latin typeface="Raleway"/>
              <a:ea typeface="Raleway"/>
              <a:cs typeface="Raleway"/>
              <a:sym typeface="Raleway"/>
            </a:endParaRPr>
          </a:p>
          <a:p>
            <a:pPr marL="0" marR="0" lvl="0" indent="0" algn="l" rtl="0">
              <a:lnSpc>
                <a:spcPct val="150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0" algn="l" rtl="0">
              <a:lnSpc>
                <a:spcPct val="150000"/>
              </a:lnSpc>
              <a:spcBef>
                <a:spcPts val="800"/>
              </a:spcBef>
              <a:spcAft>
                <a:spcPts val="0"/>
              </a:spcAft>
              <a:buClr>
                <a:srgbClr val="000000"/>
              </a:buClr>
              <a:buSzPts val="18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4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793</Words>
  <Application>Microsoft Macintosh PowerPoint</Application>
  <PresentationFormat>Diavoorstelling (16:9)</PresentationFormat>
  <Paragraphs>129</Paragraphs>
  <Slides>15</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Raleway</vt:lpstr>
      <vt:lpstr>Helvetica Neue</vt:lpstr>
      <vt:lpstr>Calibri</vt:lpstr>
      <vt:lpstr>Arial</vt:lpstr>
      <vt:lpstr>Office Theme</vt:lpstr>
      <vt:lpstr>PowerPoint-presentatie</vt:lpstr>
      <vt:lpstr>Hoofdstuk 3 Kiesrecht</vt:lpstr>
      <vt:lpstr>Hoofdstuk 3 Volksvertegenwoordiging</vt:lpstr>
      <vt:lpstr>Hoofdstuk 3 Volksvertegenwoordiging</vt:lpstr>
      <vt:lpstr>Hoofdstuk 3 Politieke partijen</vt:lpstr>
      <vt:lpstr>Hoofdstuk 3 Politieke partijen</vt:lpstr>
      <vt:lpstr>Hoofdstuk 3 Politieke stromingen</vt:lpstr>
      <vt:lpstr>Hoofdstuk 3 Verkiezingen</vt:lpstr>
      <vt:lpstr>Hoofdstuk 3 Verkiezingen</vt:lpstr>
      <vt:lpstr>Hoofdstuk 3 Verkiezingen</vt:lpstr>
      <vt:lpstr>Hoofdstuk 3 Verkiezingen</vt:lpstr>
      <vt:lpstr>Hoofdstuk 3 Verschillende bestuursniveau’s</vt:lpstr>
      <vt:lpstr>Hoofdstuk 3 Eerste- en Tweede Kamer</vt:lpstr>
      <vt:lpstr>Hoofdstuk 3 Overig materiaal</vt:lpstr>
      <vt:lpstr>Doelen hoofdstuk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Lennart Schra</cp:lastModifiedBy>
  <cp:revision>1</cp:revision>
  <dcterms:modified xsi:type="dcterms:W3CDTF">2021-08-16T17:54:56Z</dcterms:modified>
</cp:coreProperties>
</file>