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Helvetica Neue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gZHw/Szlj8uK9mPcBnxLfWNqEx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italic.fntdata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font" Target="fonts/HelveticaNeue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slide" Target="slides/slide1.xml"/><Relationship Id="rId19" Type="http://schemas.openxmlformats.org/officeDocument/2006/relationships/font" Target="fonts/HelveticaNeue-bold.fntdata"/><Relationship Id="rId6" Type="http://schemas.openxmlformats.org/officeDocument/2006/relationships/slide" Target="slides/slide2.xml"/><Relationship Id="rId18" Type="http://schemas.openxmlformats.org/officeDocument/2006/relationships/font" Target="fonts/HelveticaNeue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b79123042d_1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gb79123042d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b79123042d_1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" name="Google Shape;21;gb79123042d_1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e1d994910b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" name="Google Shape;29;ge1d994910b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080964561_0_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" name="Google Shape;37;ge080964561_0_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e080964561_0_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" name="Google Shape;45;ge080964561_0_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e080964561_0_5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ge080964561_0_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080964561_0_6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1" name="Google Shape;61;ge080964561_0_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080964561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ge08096456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080964561_0_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ge080964561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 1">
  <p:cSld name="TITLE_AND_BODY_1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b79123042d_1_65"/>
          <p:cNvSpPr txBox="1"/>
          <p:nvPr>
            <p:ph idx="12" type="sldNum"/>
          </p:nvPr>
        </p:nvSpPr>
        <p:spPr>
          <a:xfrm>
            <a:off x="8428176" y="4780428"/>
            <a:ext cx="258600" cy="24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457200" y="69056"/>
            <a:ext cx="8229600" cy="11310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●"/>
              <a:defRPr b="0" i="0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28176" y="4780428"/>
            <a:ext cx="258624" cy="2483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hyperlink" Target="https://maatschappij-kunde.nl/domeinen/criminaliteit/" TargetMode="External"/><Relationship Id="rId6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b79123042d_1_0"/>
          <p:cNvSpPr txBox="1"/>
          <p:nvPr/>
        </p:nvSpPr>
        <p:spPr>
          <a:xfrm>
            <a:off x="2237155" y="2019160"/>
            <a:ext cx="4714200" cy="110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Raleway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gb79123042d_1_0"/>
          <p:cNvSpPr txBox="1"/>
          <p:nvPr/>
        </p:nvSpPr>
        <p:spPr>
          <a:xfrm>
            <a:off x="1097750" y="3124361"/>
            <a:ext cx="69930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12"/>
              <a:buFont typeface="Raleway"/>
              <a:buNone/>
            </a:pPr>
            <a:r>
              <a:rPr b="0" i="0" lang="en-US" sz="2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Hoe is het in andere landen?</a:t>
            </a:r>
            <a:endParaRPr b="0" i="0" sz="2200" u="none" cap="none" strike="noStrike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b79123042d_1_5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Rechtsstaat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4" name="Google Shape;24;gb79123042d_1_5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25" name="Google Shape;25;gb79123042d_1_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gb79123042d_1_5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Hoe er wordt omgegaan met criminaliteit, hangt af van wat voor systeem een land heeft.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Bijvoorbeeld: het verschil tussen Nederland en Noord-Korea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Nederland is een rechtsstaat.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Rechtsstaat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is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een samenleving waarin mensen beschermd worden voor en tegen de overheid.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e1d994910b_0_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Kenmerken van de r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echtsstaat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32" name="Google Shape;32;ge1d994910b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33" name="Google Shape;33;ge1d994910b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e1d994910b_0_0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Kenmerken van een rechtsstaat: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Trias politica: machten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scheiding, rechters zijn onafhankelijk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Grondrechten: de individuele vrijheid van de burger wordt beschermd door grondrechten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Rechtsgelijkheid: alle burgers zijn voor de wet gelijk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AutoNum type="arabicPeriod"/>
            </a:pP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Rechtszekerheid: het handelen van de overheid moet altijd gebaseerd zijn op een wet.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e080964561_0_24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Bescherming van rechten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0" name="Google Shape;40;ge080964561_0_24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1" name="Google Shape;41;ge080964561_0_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e080964561_0_24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kenmerken van de rechtsstaat zijn er om de burger te beschermen tegen een te grote macht van de overheid.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Bijvoorbeeld: vrijheid van meningsuiting en privacy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overheid moet zich zo ook aan regels houden.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080964561_0_38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Grensoverschrijding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48" name="Google Shape;48;ge080964561_0_38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49" name="Google Shape;49;ge080964561_0_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e080964561_0_38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Grensoverschrijdende criminaliteit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is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criminaliteit waarbij grenzen geen rol spelen, bijvoorbeeld bij mensensmokkel en cybercriminaliteit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. </a:t>
            </a:r>
            <a:endParaRPr sz="1800"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Ook in Europa is er sprake van grensoverschrijdende criminaliteit.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De EU heeft beleid gemaakt om internationale criminele netwerken op te rollen, bijvoorbeeld: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Europol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is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 het samenwerkingsverband van de politiediensten van de Europese Unie.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Landen van de EU werken wel met elkaar samen, maar hebben binnen hun land ook eigen wetten en regels.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e080964561_0_59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Andere landen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6" name="Google Shape;56;ge080964561_0_59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57" name="Google Shape;57;ge080964561_0_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ge080964561_0_59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Landen van de EU werken wel met elkaar samen, maar hebben binnen hun land ook eigen wetten en regels.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Frankrijk en België is er sprake van juryrechtspraak.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Juryrechtspraak 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houdt in dat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niet de rechter maar een groep willekeurige of gekozen mensen bepaalt of iemand schuldig is of niet</a:t>
            </a:r>
            <a:r>
              <a:rPr lang="en-US" sz="1800">
                <a:latin typeface="Raleway"/>
                <a:ea typeface="Raleway"/>
                <a:cs typeface="Raleway"/>
                <a:sym typeface="Raleway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de Verenigde Staten kan iedereen boven de 18 jaar worden opgeroepen als jurylid.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landen als Iran, Saoedi-Arabië en China wordt de doodstraf nog toegepast.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080964561_0_66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Andere landen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4" name="Google Shape;64;ge080964561_0_66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65" name="Google Shape;65;ge080964561_0_6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e080964561_0_66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In de Verenigde Staten kennen ze ook de ‘3 strikes, you’re out’-wet.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Als iemand voor de derde keer wordt veroordeeld voor een misdrijf, krijgt diegene een extra zware sanctie. 	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○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Bijvoorbeeld 25 jaar gevangenisstraf of levenslang.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leway"/>
              <a:buChar char="●"/>
            </a:pPr>
            <a:r>
              <a:rPr b="0" i="0" lang="en-US" sz="18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Dus, hoe we met criminaliteit omgaan verschilt per land. </a:t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080964561_0_0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Hoofdstuk 9 </a:t>
            </a:r>
            <a:r>
              <a:rPr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Overig materiaal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2" name="Google Shape;72;ge080964561_0_0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73" name="Google Shape;73;ge080964561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e080964561_0_0"/>
          <p:cNvSpPr txBox="1"/>
          <p:nvPr/>
        </p:nvSpPr>
        <p:spPr>
          <a:xfrm>
            <a:off x="684725" y="1299625"/>
            <a:ext cx="8086800" cy="32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YouTube: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Extra informatie op maatschappij-kunde.nl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Quiz over hoofdstuk 9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ge080964561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3175" y="1697150"/>
            <a:ext cx="3120899" cy="1755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080964561_0_8"/>
          <p:cNvSpPr txBox="1"/>
          <p:nvPr>
            <p:ph idx="4294967295" type="title"/>
          </p:nvPr>
        </p:nvSpPr>
        <p:spPr>
          <a:xfrm>
            <a:off x="598487" y="206375"/>
            <a:ext cx="79914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52"/>
              <a:buFont typeface="Raleway"/>
              <a:buNone/>
            </a:pPr>
            <a:r>
              <a:rPr b="1" lang="en-US" sz="3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Doelen hoofdstuk 9 </a:t>
            </a:r>
            <a:endParaRPr sz="300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ge080964561_0_8"/>
          <p:cNvSpPr txBox="1"/>
          <p:nvPr/>
        </p:nvSpPr>
        <p:spPr>
          <a:xfrm>
            <a:off x="6934850" y="4739363"/>
            <a:ext cx="3120900" cy="3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Raleway"/>
              <a:buNone/>
            </a:pPr>
            <a:r>
              <a:rPr b="0" i="0" lang="en-US" sz="1200" u="none" cap="none" strike="noStrik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www.maatschappij-kunde.nl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 5" id="82" name="Google Shape;82;ge080964561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03376" y="4809024"/>
            <a:ext cx="231475" cy="2314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ge080964561_0_8"/>
          <p:cNvSpPr txBox="1"/>
          <p:nvPr/>
        </p:nvSpPr>
        <p:spPr>
          <a:xfrm>
            <a:off x="598475" y="1200150"/>
            <a:ext cx="81987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uitleggen wat een rechtsstaat is.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❏"/>
            </a:pPr>
            <a:r>
              <a:rPr b="0" i="0" lang="en-US" sz="1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Ik kan de kenmerken van een rechtsstaat noemen.</a:t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