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Helvetica Neue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6" roundtripDataSignature="AMtx7mjQrH9bVmvbgf0sueKcCN/OZ7bL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HelveticaNeue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HelveticaNeue-italic.fntdata"/><Relationship Id="rId23" Type="http://schemas.openxmlformats.org/officeDocument/2006/relationships/font" Target="fonts/HelveticaNeue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b79123042d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gb79123042d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e09131ee1_0_9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gde09131ee1_0_9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e09131ee1_0_10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gde09131ee1_0_10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e09131ee1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gde09131ee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e09131ee1_0_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gde09131ee1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b79123042d_1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" name="Google Shape;21;gb79123042d_1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de09131ee1_0_3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" name="Google Shape;30;gde09131ee1_0_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edaa31aa42_0_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" name="Google Shape;39;gedaa31aa42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de09131ee1_0_4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gde09131ee1_0_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de09131ee1_0_5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5" name="Google Shape;55;gde09131ee1_0_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e09131ee1_0_6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3" name="Google Shape;63;gde09131ee1_0_6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e09131ee1_0_7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gde09131ee1_0_7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e09131ee1_0_7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" name="Google Shape;79;gde09131ee1_0_7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1">
  <p:cSld name="TITLE_AND_BODY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b79123042d_1_65"/>
          <p:cNvSpPr txBox="1"/>
          <p:nvPr>
            <p:ph idx="12" type="sldNum"/>
          </p:nvPr>
        </p:nvSpPr>
        <p:spPr>
          <a:xfrm>
            <a:off x="8428176" y="4780428"/>
            <a:ext cx="258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5" Type="http://schemas.openxmlformats.org/officeDocument/2006/relationships/hyperlink" Target="https://maatschappij-kunde.nl/domeinen/criminaliteit/" TargetMode="External"/><Relationship Id="rId6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b79123042d_1_0"/>
          <p:cNvSpPr txBox="1"/>
          <p:nvPr/>
        </p:nvSpPr>
        <p:spPr>
          <a:xfrm>
            <a:off x="2237155" y="2019160"/>
            <a:ext cx="4714200" cy="110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Raleway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gb79123042d_1_0"/>
          <p:cNvSpPr txBox="1"/>
          <p:nvPr/>
        </p:nvSpPr>
        <p:spPr>
          <a:xfrm>
            <a:off x="1097750" y="3124361"/>
            <a:ext cx="6993000" cy="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12"/>
              <a:buFont typeface="Raleway"/>
              <a:buNone/>
            </a:pPr>
            <a:r>
              <a:rPr b="0" i="0" lang="en-US" sz="2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Het strafproces: wat gebeurt er na de rechtszaak?</a:t>
            </a:r>
            <a:endParaRPr b="0" i="0" sz="22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12"/>
              <a:buFont typeface="Raleway"/>
              <a:buNone/>
            </a:pPr>
            <a:r>
              <a:t/>
            </a:r>
            <a:endParaRPr b="0" i="0" sz="22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e09131ee1_0_92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Organisatie van het strafrecht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0" name="Google Shape;90;gde09131ee1_0_92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91" name="Google Shape;91;gde09131ee1_0_9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gde09131ee1_0_92"/>
          <p:cNvSpPr txBox="1"/>
          <p:nvPr/>
        </p:nvSpPr>
        <p:spPr>
          <a:xfrm>
            <a:off x="598475" y="1036000"/>
            <a:ext cx="8198700" cy="40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Er zijn 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drie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rechterlijke instanties: de rechtbank, het gerechtshof en de Hoge Raad.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3" name="Google Shape;93;gde09131ee1_0_9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42650" y="1788700"/>
            <a:ext cx="4355724" cy="325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e09131ee1_0_107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Hoger beroep en in cassatie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9" name="Google Shape;99;gde09131ee1_0_107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100" name="Google Shape;100;gde09131ee1_0_10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de09131ee1_0_107"/>
          <p:cNvSpPr txBox="1"/>
          <p:nvPr/>
        </p:nvSpPr>
        <p:spPr>
          <a:xfrm>
            <a:off x="598475" y="1200150"/>
            <a:ext cx="83559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Als iemand het niet eens is met de uitspraak van de rechter kan diegene  in hoger beroep gaan.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Hoger beroep: het opnieuw behandelen van een zaak bij 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h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et 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g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erechtshof.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Ook is het mogelijk om in cassatie te gaan bij de Hoge Raad.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In cassatie: beroep aantekenen tegen een uitspraak van een lagere rechter.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Hoge Raad controleert dan of het recht en de procesregels goed zijn toegepast en of een uitspraak goed is onderbouwd.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e09131ee1_0_0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Overig materiaal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gde09131ee1_0_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108" name="Google Shape;108;gde09131ee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de09131ee1_0_0"/>
          <p:cNvSpPr txBox="1"/>
          <p:nvPr/>
        </p:nvSpPr>
        <p:spPr>
          <a:xfrm>
            <a:off x="684725" y="1299625"/>
            <a:ext cx="80868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YouTube: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Extra informatie op maatschappij-kunde.nl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Quiz over hoofdstuk 6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gde09131ee1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75025" y="1788650"/>
            <a:ext cx="3158726" cy="177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e09131ee1_0_16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Doelen hoofdstuk 6 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6" name="Google Shape;116;gde09131ee1_0_16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117" name="Google Shape;117;gde09131ee1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de09131ee1_0_16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het verschil tussen hoofdstraffen, bijkomende straffen en maatregelen noemen.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 deze verschillende sancties in de wet kan ik verschillende voorbeelden noemen.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 kan de doelen van straffen noemen en uitleggen.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uitleggen welke rol de reclassering heeft.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de </a:t>
            </a: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drie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rechterlijke instanties noemen en het verschil daartussen uitleggen.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het verschil uitleggen tussen een voorwaardelijke straf en een onvoorwaardelijke straf.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b79123042d_1_5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Uitspraken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gb79123042d_1_5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25" name="Google Shape;25;gb79123042d_1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gb79123042d_1_5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Bij een rechtszaak zijn er verschillende uitspraken mogelijk: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Vrijspraak: dit gebeurt als de verdachte onschuldig is of er een gebrek aan bewijs is.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Ontslaan van rechtsvervolging: het strafbare feit is bewezen, maar de verdachte wordt niet veroordeeld.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Straffen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7" name="Google Shape;27;gb79123042d_1_5"/>
          <p:cNvSpPr txBox="1"/>
          <p:nvPr/>
        </p:nvSpPr>
        <p:spPr>
          <a:xfrm>
            <a:off x="558700" y="2215975"/>
            <a:ext cx="818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de09131ee1_0_33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Straffen en sancties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3" name="Google Shape;33;gde09131ee1_0_33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34" name="Google Shape;34;gde09131ee1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gde09131ee1_0_33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Sancties zijn de verschillende soorten straffen die in de wet staan.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Er zijn verschillende soorten sancties: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Hoofdstraf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Bijstraf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Maatregel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6" name="Google Shape;36;gde09131ee1_0_33"/>
          <p:cNvSpPr txBox="1"/>
          <p:nvPr/>
        </p:nvSpPr>
        <p:spPr>
          <a:xfrm>
            <a:off x="558700" y="2215975"/>
            <a:ext cx="818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edaa31aa42_0_15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Hoofdstraffen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2" name="Google Shape;42;gedaa31aa42_0_15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43" name="Google Shape;43;gedaa31aa42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gedaa31aa42_0_15"/>
          <p:cNvSpPr txBox="1"/>
          <p:nvPr/>
        </p:nvSpPr>
        <p:spPr>
          <a:xfrm>
            <a:off x="598475" y="1200150"/>
            <a:ext cx="81987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In Nederland kennen we 4 verschillende hoofdstraffen: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Taakstraf of een werkstraf.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&gt; Bijvoorbeeld: onbetaald graffiti verwijderen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Geldboete: minimaal 3 en maximaal 870.000 euro.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Gevangenisstraf: hoe ernstiger het delict, hoe zwaarder de maximumstraf.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&gt; Een gevangenisstraf voor jongeren noemen we jeugddetentie.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Hechtenis: straf uitzitten in het huis van bewaring (of een justitiële jeugdinrichting voor jongeren)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de09131ee1_0_49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Bijkomende straffen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0" name="Google Shape;50;gde09131ee1_0_49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51" name="Google Shape;51;gde09131ee1_0_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gde09131ee1_0_49"/>
          <p:cNvSpPr txBox="1"/>
          <p:nvPr/>
        </p:nvSpPr>
        <p:spPr>
          <a:xfrm>
            <a:off x="598475" y="1200150"/>
            <a:ext cx="81987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Een bijkomende straf heeft vaak te maken met het delict dat is gepleegd.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Je kunt alleen een bijkomende straf krijgen in combinatie met een hoofdstraf of met een andere bijkomende straf.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Bijvoorbeeld: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Het openbaar maken van de uitspraak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Rechten worden afgenomen, zoals het afnemen van een rijbewijs.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e09131ee1_0_56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Maatregelen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8" name="Google Shape;58;gde09131ee1_0_56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59" name="Google Shape;59;gde09131ee1_0_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gde09131ee1_0_56"/>
          <p:cNvSpPr txBox="1"/>
          <p:nvPr/>
        </p:nvSpPr>
        <p:spPr>
          <a:xfrm>
            <a:off x="598475" y="1200150"/>
            <a:ext cx="81987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Maatregelen zijn niet bedoeld om te straffen, maar voor herstel.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Ook kan een het doel van een maatregel zijn om de samenleving tegen de dader of de dader tegen zichzelf te beschermen.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Bijvoorbeeld: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Het afpakken van goederen of winst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Schadevergoeding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TBS of terbeschikkingstelling: TBS is een behandelmaatregel voor mensen die lijden aan een psychiatrische ziekte of stoornis.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e09131ee1_0_64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(On)voorwaardelijke straffen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6" name="Google Shape;66;gde09131ee1_0_64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67" name="Google Shape;67;gde09131ee1_0_6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gde09131ee1_0_64"/>
          <p:cNvSpPr txBox="1"/>
          <p:nvPr/>
        </p:nvSpPr>
        <p:spPr>
          <a:xfrm>
            <a:off x="598475" y="1200150"/>
            <a:ext cx="81987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Straffen kunnen zowel voorwaardelijk als onvoorwaardelijk zijn: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Bij een </a:t>
            </a:r>
            <a:r>
              <a:rPr b="0" i="1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voorwaardelijke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straf krijgt de dader een proeftijd. De straf wordt dan pas uitgevoerd als de dader binnen de proeftijd opnieuw een strafbaar feit pleegt.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Bij een </a:t>
            </a:r>
            <a:r>
              <a:rPr b="0" i="1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onvoorwaardelijke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straf is er geen proeftijd. De veroordeelde moet zijn straf dan direct uitzitten of direct betalen.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e09131ee1_0_71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De doelen van straffen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4" name="Google Shape;74;gde09131ee1_0_71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75" name="Google Shape;75;gde09131ee1_0_7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de09131ee1_0_71"/>
          <p:cNvSpPr txBox="1"/>
          <p:nvPr/>
        </p:nvSpPr>
        <p:spPr>
          <a:xfrm>
            <a:off x="517800" y="1065825"/>
            <a:ext cx="86262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rechter heeft verschillende doelen om een straf op te leggen: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Vergelding: de dader verdient straf.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Genoegdoening: eerlijk tegenover het slachtoffer.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Preventie: voorkomen dat de dader nog een keer de fout in gaat en het afschrikken van toekomstige daders.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Resocialisatie: heropvoeding, er wordt nieuw gedrag aangeleerd.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Beveiliging van de samenleving: zorgen voor veiligheid.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Handhaving van de rechtsorde: het naleven van de wet.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Voorkomen van eigenrichting: dat mensen het zelf oplossen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 door voor eigen rechter te spelen.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e09131ee1_0_78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6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Reclassering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2" name="Google Shape;82;gde09131ee1_0_78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83" name="Google Shape;83;gde09131ee1_0_7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gde09131ee1_0_78"/>
          <p:cNvSpPr txBox="1"/>
          <p:nvPr/>
        </p:nvSpPr>
        <p:spPr>
          <a:xfrm>
            <a:off x="598475" y="1200150"/>
            <a:ext cx="81987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Reclassering Nederland is een organisatie die werkt aan een veiligere samenleving.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W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erkt samen met justitie de politie, gemeenten, en gevangenissen.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W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erken met mensen die in aanraking zijn gekomen met politie en justitie.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Z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et zich in om herhaling van strafbaar gedrag te voorkomen.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Speelt een belangrijke rol voor, tijdens en na het strafproces.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