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Helvetica Neue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gXhLl2UtuGaWG1M6WN3zf6EsIN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italic.fntdata"/><Relationship Id="rId11" Type="http://schemas.openxmlformats.org/officeDocument/2006/relationships/slide" Target="slides/slide7.xml"/><Relationship Id="rId22" Type="http://customschemas.google.com/relationships/presentationmetadata" Target="metadata"/><Relationship Id="rId10" Type="http://schemas.openxmlformats.org/officeDocument/2006/relationships/slide" Target="slides/slide6.xml"/><Relationship Id="rId21" Type="http://schemas.openxmlformats.org/officeDocument/2006/relationships/font" Target="fonts/HelveticaNeue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slide" Target="slides/slide1.xml"/><Relationship Id="rId19" Type="http://schemas.openxmlformats.org/officeDocument/2006/relationships/font" Target="fonts/HelveticaNeue-bold.fntdata"/><Relationship Id="rId6" Type="http://schemas.openxmlformats.org/officeDocument/2006/relationships/slide" Target="slides/slide2.xml"/><Relationship Id="rId18" Type="http://schemas.openxmlformats.org/officeDocument/2006/relationships/font" Target="fonts/HelveticaNeue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b79123042d_1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gb79123042d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b79123042d_1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" name="Google Shape;21;gb79123042d_1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df7a1d1ff6_0_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" name="Google Shape;29;gdf7a1d1ff6_0_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df7a1d1ff6_0_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" name="Google Shape;37;gdf7a1d1ff6_0_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df7a1d1ff6_0_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5" name="Google Shape;45;gdf7a1d1ff6_0_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df7a1d1ff6_0_4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3" name="Google Shape;53;gdf7a1d1ff6_0_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f7a1d1ff6_0_5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1" name="Google Shape;61;gdf7a1d1ff6_0_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f7a1d1ff6_0_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De quiz over hoofdstuk 3 wordt op een later moment toegevoegd.</a:t>
            </a:r>
            <a:endParaRPr/>
          </a:p>
        </p:txBody>
      </p:sp>
      <p:sp>
        <p:nvSpPr>
          <p:cNvPr id="69" name="Google Shape;69;gdf7a1d1ff6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f7a1d1ff6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gdf7a1d1ff6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 1">
  <p:cSld name="TITLE_AND_BODY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b79123042d_1_65"/>
          <p:cNvSpPr txBox="1"/>
          <p:nvPr>
            <p:ph idx="12" type="sldNum"/>
          </p:nvPr>
        </p:nvSpPr>
        <p:spPr>
          <a:xfrm>
            <a:off x="8428176" y="4780428"/>
            <a:ext cx="258600" cy="24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8428176" y="4780428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457200" y="69056"/>
            <a:ext cx="8229600" cy="1131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●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●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●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●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28176" y="4780428"/>
            <a:ext cx="258624" cy="248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5" Type="http://schemas.openxmlformats.org/officeDocument/2006/relationships/hyperlink" Target="https://www.youtube.com/watch?v=wNyTaqBG0vA" TargetMode="External"/><Relationship Id="rId6" Type="http://schemas.openxmlformats.org/officeDocument/2006/relationships/hyperlink" Target="https://maatschappij-kunde.nl/domeinen/criminaliteit/" TargetMode="External"/><Relationship Id="rId7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b79123042d_1_0"/>
          <p:cNvSpPr txBox="1"/>
          <p:nvPr/>
        </p:nvSpPr>
        <p:spPr>
          <a:xfrm>
            <a:off x="2237155" y="2019160"/>
            <a:ext cx="4714200" cy="1105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Raleway"/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3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gb79123042d_1_0"/>
          <p:cNvSpPr txBox="1"/>
          <p:nvPr/>
        </p:nvSpPr>
        <p:spPr>
          <a:xfrm>
            <a:off x="1097750" y="3124361"/>
            <a:ext cx="6993000" cy="4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12"/>
              <a:buFont typeface="Raleway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Het strafproces: wie doet onderzoek?</a:t>
            </a:r>
            <a:endParaRPr b="0" i="0" sz="2200" u="none" cap="none" strike="noStrik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b79123042d_1_5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3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De politie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" name="Google Shape;24;gb79123042d_1_5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25" name="Google Shape;25;gb79123042d_1_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gb79123042d_1_5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taken van de politie zijn: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handhaven van de openbare orde, door het handhaven van wetten en regels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Hulpverlening bij ongevallen of andere nood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Preventie, dit </a:t>
            </a:r>
            <a:r>
              <a:rPr lang="en-US" sz="18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is 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voorkomen van strafbare feiten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opsporen van strafbare feiten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df7a1d1ff6_0_22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3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Boa’s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2" name="Google Shape;32;gdf7a1d1ff6_0_22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33" name="Google Shape;33;gdf7a1d1ff6_0_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gdf7a1d1ff6_0_22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Boa’s zijn buitengewoon opsporingsambtenaren.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taken van boa’s zijn: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aanvullen van de politie bij handhaving van de openbare orde en veiligheid.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Controleren of mensen zich aan de regels houden. VB: fout parkeren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df7a1d1ff6_0_29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3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Bevoegdheden van de politie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40" name="Google Shape;40;gdf7a1d1ff6_0_29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41" name="Google Shape;41;gdf7a1d1ff6_0_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gdf7a1d1ff6_0_29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bevoegdheden van de politie zijn:</a:t>
            </a:r>
            <a:endParaRPr b="0" i="0" sz="11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politie mag een verdachte staande houden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politie mag naar je persoonlijke gegevens vragen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lang="en-US" sz="18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politie mag je een bekeuring geven</a:t>
            </a:r>
            <a:endParaRPr sz="18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politie mag je fouilleren. Dit is het doorzoeken van iemands kleren, tassen en zakken.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politie mag je aanhouden wanneer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Een verdachte mag maximaal 6 uur worden vastgehouden voor verhoor. De tijd tussen 00:00 en 09:00 worden hierbij niet meegerekend.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opstellen van een proces-verbaal.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df7a1d1ff6_0_36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3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Proces-verbaal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48" name="Google Shape;48;gdf7a1d1ff6_0_36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49" name="Google Shape;49;gdf7a1d1ff6_0_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gdf7a1d1ff6_0_36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Een proces-verbaal is een politieverslag over het  strafbare feit. 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Hierin staan onder andere: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verslag van het verhoor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verklaringen van getuigen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persoonlijke gegevens van het slachtoffer en de verdachte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tijdstip en de plaats van het delict.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df7a1d1ff6_0_43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3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Officier van Justitie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6" name="Google Shape;56;gdf7a1d1ff6_0_43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57" name="Google Shape;57;gdf7a1d1ff6_0_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gdf7a1d1ff6_0_43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politie is samen met het Openbaar Ministerie (OM) verantwoordelijk voor het opsporen en vervolgen van strafbare feiten.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Bij het OM werken Officieren van Justitie (OvJ).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Een OvJ is een opsporingsambtenaar en vertegenwoordiger van het OM.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taken van de OvJ zijn: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Leiding geven aan het opsporingsonderzoek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Het vervolgen van strafbare feiten (rechter)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Treedt op als openbare aanklager, bepaalt waar de verdachte van beschuldig</a:t>
            </a:r>
            <a:r>
              <a:rPr lang="en-US" sz="18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wordt en eist een straf.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f7a1d1ff6_0_50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3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Officier van Justitie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4" name="Google Shape;64;gdf7a1d1ff6_0_50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65" name="Google Shape;65;gdf7a1d1ff6_0_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df7a1d1ff6_0_50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Na het opsporingsonderzoek heeft de OvJ verschillende mogelijkheden: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 zaak seponeren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, de verdachte wordt dan niet vervolgd. Dit gebeurt bijvoorbeeld bij een gebrek aan bewijs.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Een transactie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aanbieden aan de verdachte. Als deze boete betaal</a:t>
            </a:r>
            <a:r>
              <a:rPr lang="en-US" sz="18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wordt, volgt er geen strafvervolging meer.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Zelf een strafbeschikking opleggen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 De zaak komt dan niet voor de rechter en het OM beslist de straf.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○"/>
            </a:pPr>
            <a:r>
              <a:rPr b="0" i="1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Vervolgen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, de strafzaak komt dan voor de rechter. De rechter bepaalt wat voor straf de verdachte krijgt.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f7a1d1ff6_0_9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Hoofdstuk 3 </a:t>
            </a:r>
            <a:r>
              <a:rPr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Overig materiaal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2" name="Google Shape;72;gdf7a1d1ff6_0_9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73" name="Google Shape;73;gdf7a1d1ff6_0_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df7a1d1ff6_0_9"/>
          <p:cNvSpPr txBox="1"/>
          <p:nvPr/>
        </p:nvSpPr>
        <p:spPr>
          <a:xfrm>
            <a:off x="684725" y="1299625"/>
            <a:ext cx="8086800" cy="32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Raleway"/>
                <a:ea typeface="Raleway"/>
                <a:cs typeface="Raleway"/>
                <a:sym typeface="Raleway"/>
                <a:hlinkClick r:id="rId5"/>
              </a:rPr>
              <a:t>YouTube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Extra informatie op maatschappij-kunde.nl</a:t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Quiz over hoofdstuk 3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gdf7a1d1ff6_0_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99050" y="1678350"/>
            <a:ext cx="3093274" cy="173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f7a1d1ff6_0_0"/>
          <p:cNvSpPr txBox="1"/>
          <p:nvPr>
            <p:ph idx="4294967295" type="title"/>
          </p:nvPr>
        </p:nvSpPr>
        <p:spPr>
          <a:xfrm>
            <a:off x="598487" y="206375"/>
            <a:ext cx="79914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52"/>
              <a:buFont typeface="Raleway"/>
              <a:buNone/>
            </a:pPr>
            <a:r>
              <a:rPr b="1" lang="en-US" sz="3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Doelen hoofdstuk 3</a:t>
            </a:r>
            <a:endParaRPr sz="3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1" name="Google Shape;81;gdf7a1d1ff6_0_0"/>
          <p:cNvSpPr txBox="1"/>
          <p:nvPr/>
        </p:nvSpPr>
        <p:spPr>
          <a:xfrm>
            <a:off x="6934850" y="4739363"/>
            <a:ext cx="31209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aleway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www.maatschappij-kunde.nl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 5" id="82" name="Google Shape;82;gdf7a1d1ff6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3376" y="4809024"/>
            <a:ext cx="231475" cy="2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gdf7a1d1ff6_0_0"/>
          <p:cNvSpPr txBox="1"/>
          <p:nvPr/>
        </p:nvSpPr>
        <p:spPr>
          <a:xfrm>
            <a:off x="598475" y="1200150"/>
            <a:ext cx="81987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de taken en de bevoegdheden van de politie opnoemen.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de belangrijkste taken van de boa opnoemen.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uitleggen welke rol de officier van justitie speelt bij de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opsporing van strafbare feiten.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de taken van de officier van justitie opnoemen.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uitleggen wat een proces-verbaal is.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leway"/>
              <a:buChar char="❏"/>
            </a:pPr>
            <a:r>
              <a:rPr b="0" i="0" lang="en-US" sz="1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Ik kan het verschil uitleggen tussen seponeren, vervolgen, een transactie en een strafbeschikking.</a:t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