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Helvetica Neue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4" roundtripDataSignature="AMtx7mgXPbjQ/0vur4spiN+4BEJc0FJa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regular.fntdata"/><Relationship Id="rId11" Type="http://schemas.openxmlformats.org/officeDocument/2006/relationships/slide" Target="slides/slide7.xml"/><Relationship Id="rId22" Type="http://schemas.openxmlformats.org/officeDocument/2006/relationships/font" Target="fonts/HelveticaNeue-italic.fntdata"/><Relationship Id="rId10" Type="http://schemas.openxmlformats.org/officeDocument/2006/relationships/slide" Target="slides/slide6.xml"/><Relationship Id="rId21" Type="http://schemas.openxmlformats.org/officeDocument/2006/relationships/font" Target="fonts/HelveticaNeue-bold.fntdata"/><Relationship Id="rId13" Type="http://schemas.openxmlformats.org/officeDocument/2006/relationships/slide" Target="slides/slide9.xml"/><Relationship Id="rId24" Type="http://customschemas.google.com/relationships/presentationmetadata" Target="metadata"/><Relationship Id="rId12" Type="http://schemas.openxmlformats.org/officeDocument/2006/relationships/slide" Target="slides/slide8.xml"/><Relationship Id="rId23" Type="http://schemas.openxmlformats.org/officeDocument/2006/relationships/font" Target="fonts/HelveticaNeue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slide" Target="slides/slide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2.xml"/><Relationship Id="rId18" Type="http://schemas.openxmlformats.org/officeDocument/2006/relationships/font" Target="fonts/Raleway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b79123042d_1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" name="Google Shape;15;gb79123042d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c015f4d66_0_6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gdc015f4d66_0_6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c015f4d66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gdc015f4d66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dc015f4d66_0_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" name="Google Shape;21;gdc015f4d66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dc015f4d66_0_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" name="Google Shape;29;gdc015f4d66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b79123042d_1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" name="Google Shape;37;gb79123042d_1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dc015f4d66_0_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" name="Google Shape;45;gdc015f4d66_0_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dc015f4d66_0_3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3" name="Google Shape;53;gdc015f4d66_0_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c015f4d66_0_3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1" name="Google Shape;61;gdc015f4d66_0_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c015f4d66_0_4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9" name="Google Shape;69;gdc015f4d66_0_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c015f4d66_0_5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7" name="Google Shape;77;gdc015f4d66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 1">
  <p:cSld name="TITLE_AND_BODY_1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b79123042d_1_65"/>
          <p:cNvSpPr txBox="1"/>
          <p:nvPr>
            <p:ph idx="12" type="sldNum"/>
          </p:nvPr>
        </p:nvSpPr>
        <p:spPr>
          <a:xfrm>
            <a:off x="8428176" y="4780428"/>
            <a:ext cx="258600" cy="24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8428176" y="4780428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457200" y="69056"/>
            <a:ext cx="8229600" cy="1131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28176" y="4780428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hyperlink" Target="https://www.youtube.com/watch?v=htCpRF2dfZQ&amp;list=PLlMX_PjU_aa_CW4rxbEWohYtzOfJXabiA" TargetMode="External"/><Relationship Id="rId6" Type="http://schemas.openxmlformats.org/officeDocument/2006/relationships/hyperlink" Target="https://maatschappij-kunde.nl/domeinen/criminaliteit/" TargetMode="External"/><Relationship Id="rId7" Type="http://schemas.openxmlformats.org/officeDocument/2006/relationships/hyperlink" Target="https://maatschappij-kunde.nl/domeinen/criminaliteit/quizzen-criminaliteit/bb/quizh01/#page-content" TargetMode="External"/><Relationship Id="rId8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b79123042d_1_0"/>
          <p:cNvSpPr txBox="1"/>
          <p:nvPr/>
        </p:nvSpPr>
        <p:spPr>
          <a:xfrm>
            <a:off x="2237155" y="2019160"/>
            <a:ext cx="4714200" cy="110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Raleway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1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gb79123042d_1_0"/>
          <p:cNvSpPr txBox="1"/>
          <p:nvPr/>
        </p:nvSpPr>
        <p:spPr>
          <a:xfrm>
            <a:off x="1097750" y="3124361"/>
            <a:ext cx="6993000" cy="4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12"/>
              <a:buFont typeface="Raleway"/>
              <a:buNone/>
            </a:pPr>
            <a:r>
              <a:rPr b="0" i="0" lang="en-US" sz="2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Wat is criminaliteit?</a:t>
            </a:r>
            <a:endParaRPr b="0" i="0" sz="2200" u="none" cap="none" strike="noStrik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c015f4d66_0_64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1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Overig materiaal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8" name="Google Shape;88;gdc015f4d66_0_64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89" name="Google Shape;89;gdc015f4d66_0_6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dc015f4d66_0_64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Raleway"/>
                <a:ea typeface="Raleway"/>
                <a:cs typeface="Raleway"/>
                <a:sym typeface="Raleway"/>
                <a:hlinkClick r:id="rId5"/>
              </a:rPr>
              <a:t>YouTube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Extra informatie op maatschappij-kunde.nl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Raleway"/>
                <a:ea typeface="Raleway"/>
                <a:cs typeface="Raleway"/>
                <a:sym typeface="Raleway"/>
                <a:hlinkClick r:id="rId7"/>
              </a:rPr>
              <a:t>Quiz over hoofdstuk 1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1" name="Google Shape;91;gdc015f4d66_0_6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86575" y="1639099"/>
            <a:ext cx="2923350" cy="1644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c015f4d66_0_0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Doelen hoofdstuk 1 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7" name="Google Shape;97;gdc015f4d66_0_0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98" name="Google Shape;98;gdc015f4d66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gdc015f4d66_0_0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het begrip criminaliteit uitleggen.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het verschil tussen overtredingen en misdrijven uitleggen.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voorbeelden noemen van misdrijven en overtredingen.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de betekenis uitleggen van de begrippen waarde, norm, geschreven en ongeschreven regel en rechtsregel.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uitleggen wat een maatschappelijk probleem is.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met behulp van de kenmerken van een maatschappelijk probleem uitleggen dat criminaliteit een maatschappelijk probleem is.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materiële en immateriële gevolgen van criminaliteit noemen.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Ik kan 4 kenmerken van veelvoorkomende criminaliteit noemen.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dc015f4d66_0_9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1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Normen &amp; waarden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" name="Google Shape;24;gdc015f4d66_0_9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25" name="Google Shape;25;gdc015f4d66_0_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gdc015f4d66_0_9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Een </a:t>
            </a:r>
            <a:r>
              <a:rPr b="0" i="1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waarde 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is iets wat mensen belangrijk vinden voor de samenleving. Een waarde is vaak belangrijk voor de hele wereld, een ideaal.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Bijvoorbeeld: veiligheid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Een </a:t>
            </a:r>
            <a:r>
              <a:rPr b="0" i="1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norm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is een regel die hoort bij een waarde.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Bijvoorbeeld: altijd stoppen voor rood licht.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dc015f4d66_0_16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1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Verschillende soorten regels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2" name="Google Shape;32;gdc015f4d66_0_16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33" name="Google Shape;33;gdc015f4d66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gdc015f4d66_0_16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Normen kunnen geschreven en ongeschreven zijn</a:t>
            </a: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Geschreven regels: regels die voor iedereen geldig zijn en in de wet beschreven staan.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Bijvoorbeeld: in het donker moet je verlichting op je fiets hebben. Een overtreding hiervan is strafbaar.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Ongeschreven regels: gedragsregels die niet in de wet staan en mensen door de jaren heen van elkaar hebben overgenomen.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Bijvoorbeeld: opstaan voor ouderen in de bus. Een overtreding hiervan is niet strafbaar.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G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eschreven regels noemen we ook wel </a:t>
            </a:r>
            <a:r>
              <a:rPr b="0" i="1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rechtsregels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b79123042d_1_5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1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Criminaliteit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0" name="Google Shape;40;gb79123042d_1_5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41" name="Google Shape;41;gb79123042d_1_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gb79123042d_1_5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Criminaliteit </a:t>
            </a: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is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het geheel van gedragingen dat door de wet strafbaar gesteld wordt.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Strafbaar gedrag wordt ook wel een delict genoemd.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Er zijn 2 soorten: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Overtreding: lichte schending van de wet zoals wildplassen. Hiervoor krijg je geen strafblad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Misdrijf: zware schending van de wet, zoals moord en mishandeling. Hiervoor krijg je altijd een strafblad als je ouder bent dan 12 jaar.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Een crimineel is iemand die schuldig is aan een misdrijf.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dc015f4d66_0_23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1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Maatschappelijk probleem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8" name="Google Shape;48;gdc015f4d66_0_23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49" name="Google Shape;49;gdc015f4d66_0_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gdc015f4d66_0_23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Er zijn 4 kenmerken van een maatschappelijk probleem of maatschappelijk vraagstuk: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gaat om een situatie die veel mensen onwenselijk vinden.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Er bestaan verschillende meningen over het oplossen van het probleem.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probleem krijgt de aandacht van de media.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probleem kan door gezamenlijke actie of door de overheid worden opgelost.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Is criminaliteit een maatschappelijk probleem?</a:t>
            </a:r>
            <a:endParaRPr b="0" i="1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dc015f4d66_0_30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1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Gevolgen van criminaliteit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6" name="Google Shape;56;gdc015f4d66_0_30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57" name="Google Shape;57;gdc015f4d66_0_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gdc015f4d66_0_30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Gevolgen van criminaliteit die met geld te maken hebben, noemen we </a:t>
            </a:r>
            <a:r>
              <a:rPr b="0" i="1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materiële gevolgen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Bijvoorbeeld: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Kosten voor burgers en bedrijven om criminaliteit te voorkomen.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VB: alarmsystemen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Kosten voor burgers en bedrijven als gevolg van criminaliteit.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VB: schade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Uitgaven voor de overheid om criminaliteit te bestrijden.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VB: politie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c015f4d66_0_37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1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Gevolgen van criminaliteit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4" name="Google Shape;64;gdc015f4d66_0_37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65" name="Google Shape;65;gdc015f4d66_0_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gdc015f4d66_0_37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Gevolgen van criminaliteit die te maken hebben de gevoelens en de beleving van een slachtoffer noemen we </a:t>
            </a:r>
            <a:r>
              <a:rPr b="0" i="1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immateriële gevolgen</a:t>
            </a: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Bijvoorbeeld: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Gevoelens van angst en onzekerheid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Emotionele en geestelijke schade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Aantasting van het rechtsgevoel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Morele verontwaardiging: het gevoel dat je oneerlijk en onrechtvaardig behandelt bent.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Opvattingen over goed en kwaad veranderen.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Normvervaging: gemeenschappelijke normen en waarden veranderen, waardoor ze makkelijker overtreden worden.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c015f4d66_0_47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1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Gevolgen van criminaliteit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2" name="Google Shape;72;gdc015f4d66_0_47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73" name="Google Shape;73;gdc015f4d66_0_4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dc015f4d66_0_47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verliezen van vertrouwen in de overheid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Gevaar voor eigenrichting. Mensen spelen dan voor eigen rechter.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c015f4d66_0_57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1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Veelvoorkomende criminaliteit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0" name="Google Shape;80;gdc015f4d66_0_57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81" name="Google Shape;81;gdc015f4d66_0_5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gdc015f4d66_0_57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Van veelvoorkomende criminaliteit is sprake als het gaat om strafbaar gestelde gedragingen die: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Veel voorkomen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Veel schade veroorzaken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Hinderlijk zijn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Gevoelens van onveiligheid bevorderen. 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Bijvoorbeeld: inbraak of zakken rollen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