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UBAlkul8wffMbQgkLg6N/MTzd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b79123042d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" name="Google Shape;15;gb7912304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fd5992a5_0_3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dbfd5992a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bfd5992a5_0_6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gdbfd5992a5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dbfd5992a5_0_6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gdbfd5992a5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b79123042d_1_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" name="Google Shape;21;gb79123042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dbfd5992a5_0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" name="Google Shape;29;gdbfd5992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3978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dbfd5992a5_0_7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gdbfd5992a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bfd5992a5_0_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gdbfd5992a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dbfd5992a5_0_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" name="Google Shape;54;gdbfd5992a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dbfd5992a5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gdbfd5992a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bfd5992a5_0_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dbfd5992a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bfd5992a5_0_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gdbfd5992a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1">
  <p:cSld name="TITLE_AND_BODY_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79123042d_1_65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00" cy="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457200" y="69056"/>
            <a:ext cx="8229600" cy="113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28176" y="4780428"/>
            <a:ext cx="258624" cy="24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maatschappij-kunde.nl/domeinen/politie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b79123042d_1_0"/>
          <p:cNvSpPr txBox="1"/>
          <p:nvPr/>
        </p:nvSpPr>
        <p:spPr>
          <a:xfrm>
            <a:off x="2237155" y="2019160"/>
            <a:ext cx="47142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Raleway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b79123042d_1_0"/>
          <p:cNvSpPr txBox="1"/>
          <p:nvPr/>
        </p:nvSpPr>
        <p:spPr>
          <a:xfrm>
            <a:off x="1097750" y="3124361"/>
            <a:ext cx="69930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 heb ik met de politiek te maken?</a:t>
            </a:r>
            <a:endParaRPr sz="22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12"/>
              <a:buFont typeface="Raleway"/>
              <a:buNone/>
            </a:pPr>
            <a:endParaRPr sz="2200" b="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bfd5992a5_0_3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Samenwerken in de politiek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gdbfd5992a5_0_3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gdbfd5992a5_0_3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dbfd5992a5_0_36"/>
          <p:cNvSpPr txBox="1"/>
          <p:nvPr/>
        </p:nvSpPr>
        <p:spPr>
          <a:xfrm>
            <a:off x="598475" y="1207050"/>
            <a:ext cx="8198700" cy="252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werken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moeten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compromissen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worden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gesloten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ompromis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akkoord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waarbij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alle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iets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opgeven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om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toch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deel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hun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doel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bereiken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dbfd5992a5_0_6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Overig materiaal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gdbfd5992a5_0_6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gdbfd5992a5_0_6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dbfd5992a5_0_61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YouTube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sng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 informatie op maatschappij-kunde.nl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Quiz over hoofdstuk 1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0" name="Google Shape;100;gdbfd5992a5_0_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675" y="1654500"/>
            <a:ext cx="2977126" cy="16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bfd5992a5_0_6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Doelen hoofdstuk 1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gdbfd5992a5_0_6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gdbfd5992a5_0_6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dbfd5992a5_0_69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-US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4 mogelijkheden die individuele burgers hebben om de politieke besluitvorming te beïnvloeden noemen.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-US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2 kenmerken van belangen- of pressiegroepen noemen.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-US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3 mogelijkheden van belangen- of pressiegroepen om politieke besluitvorming te beïnvloeden noemen.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-US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11 mogelijkheden die zowel individuele burgers als belangen- of pressiegroepen hebben noemen.</a:t>
            </a:r>
            <a:endParaRPr sz="16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❏"/>
            </a:pPr>
            <a:r>
              <a:rPr lang="en-US" sz="16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Ik kan de namen en taken van de actoren op het gemeentelijk bestuursniveau en hun rol in het politieke besluitvormingsproces noemen.</a:t>
            </a:r>
            <a:endParaRPr sz="16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b79123042d_1_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Wat is politiek?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gb79123042d_1_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b79123042d_1_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b79123042d_1_5"/>
          <p:cNvSpPr txBox="1"/>
          <p:nvPr/>
        </p:nvSpPr>
        <p:spPr>
          <a:xfrm>
            <a:off x="598475" y="12001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 gaat over waarden en belangen.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Politici denken daarover na en nemen een besluit.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 proberen zo de maatschappij te verbeteren op een manier die past bij hun idealen.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Bijvoorbeeld: Een hangplek voor jongeren moet passen bij de veiligheid van een wijk (waarde)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dbfd5992a5_0_46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</a:t>
            </a:r>
            <a:r>
              <a:rPr lang="en-US" sz="30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1 </a:t>
            </a:r>
            <a:r>
              <a:rPr lang="en-US" sz="30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Invloed</a:t>
            </a:r>
            <a:r>
              <a:rPr lang="en-US" sz="3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uitoefenen</a:t>
            </a:r>
            <a:r>
              <a:rPr lang="en-US" sz="3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- burgers</a:t>
            </a:r>
            <a:endParaRPr sz="30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2" name="Google Shape;32;gdbfd5992a5_0_46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gdbfd5992a5_0_46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dbfd5992a5_0_46"/>
          <p:cNvSpPr txBox="1"/>
          <p:nvPr/>
        </p:nvSpPr>
        <p:spPr>
          <a:xfrm>
            <a:off x="598475" y="1200150"/>
            <a:ext cx="8198700" cy="3539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verschillende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manieren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om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iets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elkaar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krijgen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bijvoorbeeld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Actievoeren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Media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aandacht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vragen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Zelf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oprichten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Bestaande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opzoeken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Petitie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starten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AutoNum type="arabicPeriod"/>
            </a:pP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Burgerinitiatief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starten</a:t>
            </a:r>
            <a:endParaRPr sz="14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" name="Google Shape;35;gdbfd5992a5_0_46"/>
          <p:cNvSpPr txBox="1"/>
          <p:nvPr/>
        </p:nvSpPr>
        <p:spPr>
          <a:xfrm>
            <a:off x="4716025" y="2024850"/>
            <a:ext cx="4302000" cy="1687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7"/>
            </a:pPr>
            <a:r>
              <a:rPr lang="nl-NL" dirty="0">
                <a:solidFill>
                  <a:schemeClr val="dk1"/>
                </a:solidFill>
                <a:latin typeface="Raleway"/>
                <a:sym typeface="Raleway"/>
              </a:rPr>
              <a:t>Belangen - of pressiegroep oprichten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7"/>
            </a:pP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Klacht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indienen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bij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nationale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ombudsman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7"/>
            </a:pP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Klacht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indienen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bij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gemeente</a:t>
            </a:r>
            <a:endParaRPr lang="en-US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7"/>
            </a:pP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Naar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rechter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stappen</a:t>
            </a:r>
            <a:endParaRPr lang="en-US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+mj-lt"/>
              <a:buAutoNum type="arabicPeriod" startAt="7"/>
            </a:pP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Via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een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officiële</a:t>
            </a:r>
            <a:r>
              <a:rPr lang="en-US" dirty="0">
                <a:solidFill>
                  <a:schemeClr val="dk1"/>
                </a:solidFill>
                <a:latin typeface="Raleway"/>
                <a:sym typeface="Raleway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Raleway"/>
                <a:sym typeface="Raleway"/>
              </a:rPr>
              <a:t>inspraakmogelijkheid</a:t>
            </a:r>
            <a:endParaRPr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27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dbfd5992a5_0_7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Belangen- of pressiegroepen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1" name="Google Shape;41;gdbfd5992a5_0_7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gdbfd5992a5_0_7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dbfd5992a5_0_78"/>
          <p:cNvSpPr txBox="1"/>
          <p:nvPr/>
        </p:nvSpPr>
        <p:spPr>
          <a:xfrm>
            <a:off x="598475" y="12001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erop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gericht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om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bepaalde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mensen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onder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aandacht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brengen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ander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voor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pressiegroep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457200" indent="-342900">
              <a:lnSpc>
                <a:spcPct val="150000"/>
              </a:lnSpc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belangengroep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probeert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invloed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uit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te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oefenen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op de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besluiten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de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politiek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r>
              <a:rPr lang="nl-NL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Drie manieren:</a:t>
            </a:r>
          </a:p>
          <a:p>
            <a:pPr marL="400050" lvl="8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Raleway"/>
                <a:sym typeface="Raleway"/>
              </a:rPr>
              <a:t>Lobbyen</a:t>
            </a:r>
            <a:endParaRPr lang="en-US" sz="1800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400050" lvl="6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Raleway"/>
                <a:sym typeface="Raleway"/>
              </a:rPr>
              <a:t>Referendum </a:t>
            </a:r>
            <a:r>
              <a:rPr lang="en-US" sz="1800" dirty="0" err="1">
                <a:solidFill>
                  <a:schemeClr val="dk1"/>
                </a:solidFill>
                <a:latin typeface="Raleway"/>
                <a:sym typeface="Raleway"/>
              </a:rPr>
              <a:t>aanvragen</a:t>
            </a:r>
            <a:endParaRPr lang="en-US" sz="1800" dirty="0">
              <a:solidFill>
                <a:schemeClr val="dk1"/>
              </a:solidFill>
              <a:latin typeface="Raleway"/>
              <a:sym typeface="Raleway"/>
            </a:endParaRPr>
          </a:p>
          <a:p>
            <a:pPr marL="400050" lvl="6" indent="-285750">
              <a:lnSpc>
                <a:spcPct val="150000"/>
              </a:lnSpc>
              <a:buSzPts val="1800"/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Raleway"/>
                <a:sym typeface="Raleway"/>
              </a:rPr>
              <a:t>Overleg</a:t>
            </a:r>
            <a:r>
              <a:rPr lang="en-US" sz="1800" dirty="0">
                <a:solidFill>
                  <a:schemeClr val="dk1"/>
                </a:solidFill>
                <a:latin typeface="Raleway"/>
                <a:sym typeface="Raleway"/>
              </a:rPr>
              <a:t> met </a:t>
            </a:r>
            <a:r>
              <a:rPr lang="en-US" sz="1800" dirty="0" err="1">
                <a:solidFill>
                  <a:schemeClr val="dk1"/>
                </a:solidFill>
                <a:latin typeface="Raleway"/>
                <a:sym typeface="Raleway"/>
              </a:rPr>
              <a:t>adviesorganen</a:t>
            </a:r>
            <a:r>
              <a:rPr lang="en-US" sz="1800" dirty="0">
                <a:solidFill>
                  <a:schemeClr val="dk1"/>
                </a:solidFill>
                <a:latin typeface="Raleway"/>
                <a:sym typeface="Raleway"/>
              </a:rPr>
              <a:t>	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dbfd5992a5_0_1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Bestuurslagen 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" name="Google Shape;49;gdbfd5992a5_0_1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gdbfd5992a5_0_1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gdbfd5992a5_0_1"/>
          <p:cNvSpPr txBox="1"/>
          <p:nvPr/>
        </p:nvSpPr>
        <p:spPr>
          <a:xfrm>
            <a:off x="598475" y="1186325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 Nederland hebben we politiek op verschillende niveau’s, dat noemen we bestuurslagen.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Er zijn 4 bestuurslagen: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gemeente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provincie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land (rijk)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Europa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dbfd5992a5_0_8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 gemeente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7" name="Google Shape;57;gdbfd5992a5_0_8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dbfd5992a5_0_8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dbfd5992a5_0_8"/>
          <p:cNvSpPr txBox="1"/>
          <p:nvPr/>
        </p:nvSpPr>
        <p:spPr>
          <a:xfrm>
            <a:off x="598475" y="1207049"/>
            <a:ext cx="8198700" cy="295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Taken van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gemeente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Bijhouden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er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woont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Lokale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belastingen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heffen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Uitgeven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officiële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documenten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Verstrekken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uitkeringen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Aanleggen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straten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fietsroutes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voetpaden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-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bestemmingsplannen</a:t>
            </a:r>
            <a:endParaRPr sz="10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Ambtenaren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zijn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werknemers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dienst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van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overheid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fd5992a5_0_15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Gemeenteraad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" name="Google Shape;65;gdbfd5992a5_0_15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gdbfd5992a5_0_15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gdbfd5992a5_0_15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g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emeenteraad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hoofd van de gemeente dat wordt bij de verkiezingen gekozen door de inwoners.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gemeenteraad heeft 2 taken: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Besluiten nemen in de gemeente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college van B en W controleren (burgemeesters en wethouders)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bfd5992a5_0_29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Burgemeester en wethouders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3" name="Google Shape;73;gdbfd5992a5_0_29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dbfd5992a5_0_29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dbfd5992a5_0_29"/>
          <p:cNvSpPr txBox="1"/>
          <p:nvPr/>
        </p:nvSpPr>
        <p:spPr>
          <a:xfrm>
            <a:off x="598475" y="1207050"/>
            <a:ext cx="8198700" cy="13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burgemeester en de wethouders vormen samen het College van B&amp;W. </a:t>
            </a:r>
            <a:endParaRPr sz="14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College van B en W </a:t>
            </a:r>
            <a:r>
              <a:rPr lang="en-US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het dagelijks bestuur van de gemeente. Zij zorgen voor het uitvoeren van de besluiten van gemeenteraad.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Iedere wethouder is verantwoordelijk voor zijn eigen gebied.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Rollen van de burgemeester: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Verantwoordelijk voor veiligheid in de gemeente.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Vertegenwoordiging van gemeente bij speciale gelegenheden.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Benoemd door de kroon, dus onafhankelijk boven politieke partijen. </a:t>
            </a: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bfd5992a5_0_22"/>
          <p:cNvSpPr txBox="1">
            <a:spLocks noGrp="1"/>
          </p:cNvSpPr>
          <p:nvPr>
            <p:ph type="title" idx="4294967295"/>
          </p:nvPr>
        </p:nvSpPr>
        <p:spPr>
          <a:xfrm>
            <a:off x="598487" y="206375"/>
            <a:ext cx="79914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52"/>
              <a:buFont typeface="Raleway"/>
              <a:buNone/>
            </a:pPr>
            <a:r>
              <a:rPr lang="en-US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Hoofdstuk 1 </a:t>
            </a:r>
            <a:r>
              <a:rPr lang="en-U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Samenwerken in de politiek</a:t>
            </a:r>
            <a:endParaRPr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" name="Google Shape;81;gdbfd5992a5_0_22"/>
          <p:cNvSpPr txBox="1"/>
          <p:nvPr/>
        </p:nvSpPr>
        <p:spPr>
          <a:xfrm>
            <a:off x="6934850" y="4739363"/>
            <a:ext cx="31209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www.maatschappij-kunde.nl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gdbfd5992a5_0_22" descr="Graphic 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3376" y="4809024"/>
            <a:ext cx="231475" cy="231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gdbfd5992a5_0_22"/>
          <p:cNvSpPr txBox="1"/>
          <p:nvPr/>
        </p:nvSpPr>
        <p:spPr>
          <a:xfrm>
            <a:off x="598475" y="1207049"/>
            <a:ext cx="8198700" cy="3730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Cc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oalitie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verkiezingen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gaan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samenwerken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meerderheid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vormen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collegeakkoord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ollegeakkoord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is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akkoord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meerderheid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vormen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gemeenteraad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afspraken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1800" b="1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egeerakkoord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is </a:t>
            </a:r>
            <a:r>
              <a:rPr lang="en-US" sz="1800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akkoord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waarin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meerderheid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vormen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Tweede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Kamer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afspraken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hebben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gemaakt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"/>
              <a:buChar char="●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partijen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die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niet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coalitie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zitten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noemen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we de </a:t>
            </a:r>
            <a:r>
              <a:rPr lang="en-US" sz="1800" b="0" i="1" u="none" strike="noStrike" cap="none" dirty="0" err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oppositie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667</Words>
  <Application>Microsoft Macintosh PowerPoint</Application>
  <PresentationFormat>Diavoorstelling (16:9)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Raleway</vt:lpstr>
      <vt:lpstr>Calibri</vt:lpstr>
      <vt:lpstr>Arial</vt:lpstr>
      <vt:lpstr>Helvetica Neue</vt:lpstr>
      <vt:lpstr>Office Theme</vt:lpstr>
      <vt:lpstr>PowerPoint-presentatie</vt:lpstr>
      <vt:lpstr>Hoofdstuk 1 Wat is politiek?</vt:lpstr>
      <vt:lpstr>Hoofdstuk 1 Invloed uitoefenen - burgers</vt:lpstr>
      <vt:lpstr>Hoofdstuk 1 Belangen- of pressiegroepen</vt:lpstr>
      <vt:lpstr>Hoofdstuk 1 Bestuurslagen </vt:lpstr>
      <vt:lpstr>Hoofdstuk 1 De gemeente</vt:lpstr>
      <vt:lpstr>Hoofdstuk 1 Gemeenteraad</vt:lpstr>
      <vt:lpstr>Hoofdstuk 1 Burgemeester en wethouders</vt:lpstr>
      <vt:lpstr>Hoofdstuk 1 Samenwerken in de politiek</vt:lpstr>
      <vt:lpstr>Hoofdstuk 1 Samenwerken in de politiek</vt:lpstr>
      <vt:lpstr>Hoofdstuk 1 Overig materiaal</vt:lpstr>
      <vt:lpstr>Doelen hoofdstuk 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Lennart Schra</cp:lastModifiedBy>
  <cp:revision>3</cp:revision>
  <dcterms:modified xsi:type="dcterms:W3CDTF">2021-07-13T15:22:17Z</dcterms:modified>
</cp:coreProperties>
</file>