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2F840-C6D6-4D78-8263-A5AF7A2A5E6C}">
  <a:tblStyle styleId="{88D2F840-C6D6-4D78-8263-A5AF7A2A5E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 snapToGrid="0">
      <p:cViewPr varScale="1">
        <p:scale>
          <a:sx n="132" d="100"/>
          <a:sy n="132" d="100"/>
        </p:scale>
        <p:origin x="5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b79313c701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b79313c7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79313c701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b79313c70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79313c701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b79313c70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79313c701_0_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b79313c70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79313c701_0_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b79313c70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79313c701_0_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b79313c70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79313c701_0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b79313c70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79313c701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b79313c70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28176" y="4780428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hyperlink" Target="http://maatschappij-kunde.nl/domeinen/massamedia/quizzen-massamedia/kgt/quizh01/#page-cont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maatschappij-kunde.nl/domeinen/massamedia/massamedia-h01/#page-content" TargetMode="External"/><Relationship Id="rId5" Type="http://schemas.openxmlformats.org/officeDocument/2006/relationships/hyperlink" Target="https://www.youtube.com/watch?v=2PbzAGWvYCA&amp;feature=emb_imp_woyt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2237155" y="2019160"/>
            <a:ext cx="47142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aleway"/>
              <a:buNone/>
            </a:pPr>
            <a:r>
              <a:rPr lang="nl" sz="4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</a:t>
            </a:r>
            <a:endParaRPr sz="4000"/>
          </a:p>
        </p:txBody>
      </p:sp>
      <p:sp>
        <p:nvSpPr>
          <p:cNvPr id="57" name="Google Shape;57;p14"/>
          <p:cNvSpPr txBox="1"/>
          <p:nvPr/>
        </p:nvSpPr>
        <p:spPr>
          <a:xfrm>
            <a:off x="1097750" y="3124361"/>
            <a:ext cx="69930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12"/>
              <a:buFont typeface="Raleway"/>
              <a:buNone/>
            </a:pPr>
            <a:r>
              <a:rPr lang="nl" sz="2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Wat</a:t>
            </a:r>
            <a:r>
              <a:rPr lang="nl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zijn massamedia?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Communicatie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64" name="Google Shape;64;p15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Communicatie = het overbrengen van informatie</a:t>
            </a: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l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Een </a:t>
            </a:r>
            <a:r>
              <a:rPr lang="nl" sz="1800" i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zender</a:t>
            </a:r>
            <a:r>
              <a:rPr lang="nl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brengt een </a:t>
            </a:r>
            <a:r>
              <a:rPr lang="nl" sz="1800" i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boodschap</a:t>
            </a:r>
            <a:r>
              <a:rPr lang="nl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over aan een </a:t>
            </a:r>
            <a:r>
              <a:rPr lang="nl" sz="1800" i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ontvanger.</a:t>
            </a:r>
            <a:endParaRPr sz="1800" i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558700" y="2215975"/>
            <a:ext cx="81837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Zender</a:t>
            </a:r>
            <a:r>
              <a:rPr lang="nl" sz="1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= degene die informatie overbrengt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Boodschap</a:t>
            </a:r>
            <a:r>
              <a:rPr lang="nl" sz="1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= informatie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‘Het eerste uur valt uit.’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Ontvanger</a:t>
            </a:r>
            <a:r>
              <a:rPr lang="nl" sz="1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= degene die informatie ontvangt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Feedback</a:t>
            </a:r>
            <a:r>
              <a:rPr lang="nl" sz="1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= de reactie van de ontvanger op de zender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‘Dankjewel, dan blijf ik nog even in bed liggen!’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Communicatie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73" name="Google Shape;73;p16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Ruis = Een storing in de communicatie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Een kapotte telefoon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558700" y="2215975"/>
            <a:ext cx="8183700" cy="222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Medium = het middel dat de zender gebruik om informatie over te brengen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telefoon of WhatsApp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2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Soorten communicatie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82" name="Google Shape;82;p17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Er zijn verschillende soorten communicatie: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84" name="Google Shape;84;p17"/>
          <p:cNvGraphicFramePr/>
          <p:nvPr/>
        </p:nvGraphicFramePr>
        <p:xfrm>
          <a:off x="1078325" y="1815225"/>
          <a:ext cx="7239000" cy="2786514"/>
        </p:xfrm>
        <a:graphic>
          <a:graphicData uri="http://schemas.openxmlformats.org/drawingml/2006/table">
            <a:tbl>
              <a:tblPr>
                <a:noFill/>
                <a:tableStyleId>{88D2F840-C6D6-4D78-8263-A5AF7A2A5E6C}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100" b="1">
                          <a:solidFill>
                            <a:schemeClr val="dk1"/>
                          </a:solidFill>
                        </a:rPr>
                        <a:t>Verbale communicatie 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solidFill>
                            <a:schemeClr val="dk1"/>
                          </a:solidFill>
                        </a:rPr>
                        <a:t>Gesproken of geschreven communicatie.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100" b="1">
                          <a:solidFill>
                            <a:schemeClr val="dk1"/>
                          </a:solidFill>
                        </a:rPr>
                        <a:t>Non-verbale communicatie 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solidFill>
                            <a:schemeClr val="dk1"/>
                          </a:solidFill>
                        </a:rPr>
                        <a:t>Communicatie met lichaamstaal of gebaren, zonder woorden.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100" b="1">
                          <a:solidFill>
                            <a:schemeClr val="dk1"/>
                          </a:solidFill>
                        </a:rPr>
                        <a:t>Directe communicatie 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solidFill>
                            <a:schemeClr val="dk1"/>
                          </a:solidFill>
                        </a:rPr>
                        <a:t>Persoonlijk contact tussen zender en ontvanger.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100" b="1">
                          <a:solidFill>
                            <a:schemeClr val="dk1"/>
                          </a:solidFill>
                        </a:rPr>
                        <a:t>Indirecte communicatie 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solidFill>
                            <a:schemeClr val="dk1"/>
                          </a:solidFill>
                        </a:rPr>
                        <a:t>Contact via een hulpmiddel, zoals telefoon op laptop.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100" b="1">
                          <a:solidFill>
                            <a:schemeClr val="dk1"/>
                          </a:solidFill>
                        </a:rPr>
                        <a:t>Eenzijdige communicatie 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solidFill>
                            <a:schemeClr val="dk1"/>
                          </a:solidFill>
                        </a:rPr>
                        <a:t>Contact waarbij de ontvanger niet meteen kan reageren op de zender.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100" b="1">
                          <a:solidFill>
                            <a:schemeClr val="dk1"/>
                          </a:solidFill>
                        </a:rPr>
                        <a:t>Meerzijdige communicatie</a:t>
                      </a:r>
                      <a:r>
                        <a:rPr lang="nl" sz="1100">
                          <a:solidFill>
                            <a:schemeClr val="dk1"/>
                          </a:solidFill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solidFill>
                            <a:schemeClr val="dk1"/>
                          </a:solidFill>
                        </a:rPr>
                        <a:t>Contact waarbij mensen op elkaars boodschappen reageren.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100" b="1">
                          <a:solidFill>
                            <a:schemeClr val="dk1"/>
                          </a:solidFill>
                        </a:rPr>
                        <a:t>Persoonlijke communicatie</a:t>
                      </a:r>
                      <a:r>
                        <a:rPr lang="nl" sz="1100">
                          <a:solidFill>
                            <a:schemeClr val="dk1"/>
                          </a:solidFill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solidFill>
                            <a:schemeClr val="dk1"/>
                          </a:solidFill>
                        </a:rPr>
                        <a:t>Contact tussen 2 of een kleine groep mensen.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1100" b="1">
                          <a:solidFill>
                            <a:schemeClr val="dk1"/>
                          </a:solidFill>
                        </a:rPr>
                        <a:t>Massacommunicatie 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solidFill>
                            <a:schemeClr val="dk1"/>
                          </a:solidFill>
                        </a:rPr>
                        <a:t>Contact gericht op een groot en vaak onbekend publiek.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Massamedia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91" name="Google Shape;91;p18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Media = alle middelen waarmee informatie wordt overgebracht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kranten, televisiezenders, websites</a:t>
            </a:r>
            <a:endParaRPr sz="1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549200" y="2016025"/>
            <a:ext cx="8198700" cy="481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Massamedia = media die hun boodschap tot veel mensen richten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 kenmerken van massamedia: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1 ) Openbaar: </a:t>
            </a: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voor veel mensen toegankelijk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2) Massacommunicatie: </a:t>
            </a: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bedoeld voor een groot en onbekend publiek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3) Eenzijdige communicatie: </a:t>
            </a: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ontvangers kunnen niet meteen reageren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4) Indirecte communicatie: </a:t>
            </a: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geen persoonlijk contact tussen de zender en de    ontvangers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Massamedia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100" name="Google Shape;100;p19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Er zijn verschillende soorten massamedia: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1 ) Gedrukte media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 kranten en tijdschriften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2) Audiovisuele media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 radio en televisie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3) Digitale media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 Instagram en Snapchat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Overig materiaal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108" name="Google Shape;108;p20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Extra informatie op maatschappij-kunde.nl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Quiz over hoofdstuk 1</a:t>
            </a: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2825" y="1694000"/>
            <a:ext cx="3120899" cy="1755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Doelen hoofdstuk 1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117" name="Google Shape;117;p21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uitleggen wat communicatie is en hoe communicatie verloopt.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8 verschillende vormen van communicatie noemen.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uitleggen wat massamedia zijn.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de kenmerken van massamedia noemen.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120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3 vormen van massamedia noemen.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Macintosh PowerPoint</Application>
  <PresentationFormat>Diavoorstelling (16:9)</PresentationFormat>
  <Paragraphs>80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Raleway</vt:lpstr>
      <vt:lpstr>Calibri</vt:lpstr>
      <vt:lpstr>Simple Light</vt:lpstr>
      <vt:lpstr>PowerPoint-presentatie</vt:lpstr>
      <vt:lpstr>Hoofdstuk 1 Communicatie</vt:lpstr>
      <vt:lpstr>Hoofdstuk 1 Communicatie</vt:lpstr>
      <vt:lpstr>Hoofdstuk 1 Soorten communicatie</vt:lpstr>
      <vt:lpstr>Hoofdstuk 1 Massamedia</vt:lpstr>
      <vt:lpstr>Hoofdstuk 1 Massamedia</vt:lpstr>
      <vt:lpstr>Hoofdstuk 1 Overig materiaal</vt:lpstr>
      <vt:lpstr>Doelen hoofdstuk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Lennart Schra</cp:lastModifiedBy>
  <cp:revision>1</cp:revision>
  <dcterms:modified xsi:type="dcterms:W3CDTF">2021-07-02T09:56:58Z</dcterms:modified>
</cp:coreProperties>
</file>