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373216B-D2D6-4CA1-94D4-B6017EE9A7FE}">
  <a:tblStyle styleId="{E373216B-D2D6-4CA1-94D4-B6017EE9A7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aleway-regular.fntdata"/><Relationship Id="rId14" Type="http://schemas.openxmlformats.org/officeDocument/2006/relationships/slide" Target="slides/slide8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Raleway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b9b9b4f7a2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b9b9b4f7a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9b9b4f7a2_0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b9b9b4f7a2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9b9b4f7a2_0_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b9b9b4f7a2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9b9b4f7a2_0_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b9b9b4f7a2_0_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b9b9b4f7a2_0_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b9b9b4f7a2_0_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9b9b4f7a2_0_3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b9b9b4f7a2_0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9b9b4f7a2_0_4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b9b9b4f7a2_0_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9b9b4f7a2_0_4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b9b9b4f7a2_0_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TITLE_AND_BODY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8428176" y="4780428"/>
            <a:ext cx="258600" cy="24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</a:defRPr>
            </a:lvl1pPr>
            <a:lvl2pPr indent="0" lvl="1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</a:defRPr>
            </a:lvl2pPr>
            <a:lvl3pPr indent="0" lvl="2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</a:defRPr>
            </a:lvl3pPr>
            <a:lvl4pPr indent="0" lvl="3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</a:defRPr>
            </a:lvl4pPr>
            <a:lvl5pPr indent="0" lvl="4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</a:defRPr>
            </a:lvl5pPr>
            <a:lvl6pPr indent="0" lvl="5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</a:defRPr>
            </a:lvl6pPr>
            <a:lvl7pPr indent="0" lvl="6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</a:defRPr>
            </a:lvl7pPr>
            <a:lvl8pPr indent="0" lvl="7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</a:defRPr>
            </a:lvl8pPr>
            <a:lvl9pPr indent="0" lvl="8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>
                <a:solidFill>
                  <a:srgbClr val="898989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hyperlink" Target="https://www.youtube.com/watch?v=1t8t_33WWZM&amp;list=PLlMX_PjU_aa8tL6jchHylGizJWkSus3Mg&amp;index=7" TargetMode="External"/><Relationship Id="rId6" Type="http://schemas.openxmlformats.org/officeDocument/2006/relationships/hyperlink" Target="http://maatschappij-kunde.nl/domeinen/massamedia/massamedia-h07/" TargetMode="External"/><Relationship Id="rId7" Type="http://schemas.openxmlformats.org/officeDocument/2006/relationships/hyperlink" Target="https://maatschappij-kunde.nl/domeinen/massamedia/quizzen-massamedia/bb/quizh07/" TargetMode="External"/><Relationship Id="rId8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/>
        </p:nvSpPr>
        <p:spPr>
          <a:xfrm>
            <a:off x="2237155" y="2019160"/>
            <a:ext cx="4714200" cy="110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Raleway"/>
              <a:buNone/>
            </a:pPr>
            <a:r>
              <a:rPr b="0" i="0" lang="nl" sz="40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</a:t>
            </a:r>
            <a:r>
              <a:rPr lang="nl" sz="4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7</a:t>
            </a:r>
            <a:endParaRPr sz="4000"/>
          </a:p>
        </p:txBody>
      </p:sp>
      <p:sp>
        <p:nvSpPr>
          <p:cNvPr id="57" name="Google Shape;57;p14"/>
          <p:cNvSpPr txBox="1"/>
          <p:nvPr/>
        </p:nvSpPr>
        <p:spPr>
          <a:xfrm>
            <a:off x="1097750" y="3124361"/>
            <a:ext cx="6993000" cy="4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12"/>
              <a:buFont typeface="Raleway"/>
              <a:buNone/>
            </a:pPr>
            <a:r>
              <a:rPr lang="nl" sz="22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Hoe is het medialandschap veranderd?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7 </a:t>
            </a:r>
            <a:r>
              <a:rPr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Boekdrukkunst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3" name="Google Shape;63;p15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nl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sz="1200"/>
          </a:p>
        </p:txBody>
      </p:sp>
      <p:pic>
        <p:nvPicPr>
          <p:cNvPr descr="Graphic 5" id="64" name="Google Shape;6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5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 sz="1800">
                <a:latin typeface="Raleway"/>
                <a:ea typeface="Raleway"/>
                <a:cs typeface="Raleway"/>
                <a:sym typeface="Raleway"/>
              </a:rPr>
              <a:t>Rond 1450: de uitvinding van de boekdrukkunst.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l" sz="1800">
                <a:latin typeface="Raleway"/>
                <a:ea typeface="Raleway"/>
                <a:cs typeface="Raleway"/>
                <a:sym typeface="Raleway"/>
              </a:rPr>
              <a:t>Boekdrukkunst (= het proces waarbij teksten worden vermenigvuldigd met een drukpers)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aleway"/>
              <a:buChar char="●"/>
            </a:pPr>
            <a:r>
              <a:rPr lang="nl">
                <a:latin typeface="Raleway"/>
                <a:ea typeface="Raleway"/>
                <a:cs typeface="Raleway"/>
                <a:sym typeface="Raleway"/>
              </a:rPr>
              <a:t>Gevolg: informatie kon sneller worden verspreid en daardoor werd het toegankelijker.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7 </a:t>
            </a:r>
            <a:r>
              <a:rPr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Verzuiling 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nl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sz="1200"/>
          </a:p>
        </p:txBody>
      </p:sp>
      <p:pic>
        <p:nvPicPr>
          <p:cNvPr descr="Graphic 5" id="72" name="Google Shape;7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Een nieuw medium in 1920: de radio.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Er was sprake van verzuiling: mensen leefden in verschillende groepen naast elkaar en die groepen werden gelijk behandeld.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Zuil (= Een groep mensen met dezelfde sociaal-economische positie of hetzelfde geloof)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Iedere zuil had zijn eigen krant en radio-omroep. 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7 </a:t>
            </a:r>
            <a:r>
              <a:rPr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Verzuiling en ontzuiling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nl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sz="1200"/>
          </a:p>
        </p:txBody>
      </p:sp>
      <p:pic>
        <p:nvPicPr>
          <p:cNvPr descr="Graphic 5" id="80" name="Google Shape;80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/>
        </p:nvSpPr>
        <p:spPr>
          <a:xfrm>
            <a:off x="598475" y="12344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Verzuiling: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Na de uitvinding van de televisie ontstond de </a:t>
            </a:r>
            <a:r>
              <a:rPr i="1"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ontzuiling:</a:t>
            </a: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mensen van verschillende zuilen gingen veel meer met en door elkaar leven. 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Raleway"/>
              <a:ea typeface="Raleway"/>
              <a:cs typeface="Raleway"/>
              <a:sym typeface="Raleway"/>
            </a:endParaRPr>
          </a:p>
        </p:txBody>
      </p:sp>
      <p:graphicFrame>
        <p:nvGraphicFramePr>
          <p:cNvPr id="82" name="Google Shape;82;p17"/>
          <p:cNvGraphicFramePr/>
          <p:nvPr/>
        </p:nvGraphicFramePr>
        <p:xfrm>
          <a:off x="1078325" y="19774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{E373216B-D2D6-4CA1-94D4-B6017EE9A7FE}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Katholieken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Protestanten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Liberalen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Socialisten</a:t>
                      </a:r>
                      <a:endParaRPr b="1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Volkskrant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Trouw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Telegraaf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Parool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KRO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NCRV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AVRO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/>
                        <a:t>VARA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7 </a:t>
            </a:r>
            <a:r>
              <a:rPr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Individualisme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nl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sz="1200"/>
          </a:p>
        </p:txBody>
      </p:sp>
      <p:pic>
        <p:nvPicPr>
          <p:cNvPr descr="Graphic 5" id="89" name="Google Shape;8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Vanaf 1980: opkomst van het internet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n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Gevolg: M</a:t>
            </a:r>
            <a:r>
              <a:rPr lang="n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ensen zijn wereldwijd met elkaar verbonden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Steeds meer informatie wordt digitaal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</a:pPr>
            <a:r>
              <a:rPr lang="n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Gevolg: Er verdwijnen banen en er ontstaan nieuwe banen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Het individu, de ‘ik’ komt steeds meer centraal te staan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</a:pPr>
            <a:r>
              <a:rPr lang="n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 de selfie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 mening van het individu wordt steeds belangrijker en mensen kunnen op elkaar reageren: audiovisuele media worden meer </a:t>
            </a:r>
            <a:r>
              <a:rPr i="1"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interactief</a:t>
            </a:r>
            <a:endParaRPr i="1"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</a:pPr>
            <a:r>
              <a:rPr lang="n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Bijvoorbeeld: The Voice app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7 </a:t>
            </a:r>
            <a:r>
              <a:rPr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Commercialisering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nl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sz="1200"/>
          </a:p>
        </p:txBody>
      </p:sp>
      <p:pic>
        <p:nvPicPr>
          <p:cNvPr descr="Graphic 5" id="97" name="Google Shape;97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Commercialisering (= het proces waarbij de invloed van commerciële belangen toeneemt)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</a:pPr>
            <a:r>
              <a:rPr lang="n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Toename van commerciële partijen in het medialandschap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</a:pPr>
            <a:r>
              <a:rPr lang="n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Commerciële partijen willen winst maken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</a:pPr>
            <a:r>
              <a:rPr lang="nl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Hoe meer kijkers of luisteraars, hoe meer inkomsten</a:t>
            </a:r>
            <a:endParaRPr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Commerciële belangen sluiten niet altijd aan bij de publieke belangen van de overheid.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7 </a:t>
            </a:r>
            <a:r>
              <a:rPr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Overig materiaal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4" name="Google Shape;104;p20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nl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sz="1200"/>
          </a:p>
        </p:txBody>
      </p:sp>
      <p:pic>
        <p:nvPicPr>
          <p:cNvPr descr="Graphic 5" id="105" name="Google Shape;10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0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nl" sz="1800" u="sng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YouTube</a:t>
            </a:r>
            <a:r>
              <a:rPr lang="nl" sz="1800" u="sng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:</a:t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nl" sz="1800" u="sng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Extra informatie op maatschappij-kunde.nl</a:t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nl" sz="1800" u="sng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Quiz over hoofdstuk </a:t>
            </a:r>
            <a:r>
              <a:rPr lang="nl" sz="1800" u="sng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7 </a:t>
            </a:r>
            <a:endParaRPr sz="1800" u="sng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0225" y="1605000"/>
            <a:ext cx="3280525" cy="1845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nl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Doelen hoofdstuk 7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3" name="Google Shape;113;p21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nl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sz="1200"/>
          </a:p>
        </p:txBody>
      </p:sp>
      <p:pic>
        <p:nvPicPr>
          <p:cNvPr descr="Graphic 5" id="114" name="Google Shape;11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1"/>
          <p:cNvSpPr txBox="1"/>
          <p:nvPr/>
        </p:nvSpPr>
        <p:spPr>
          <a:xfrm>
            <a:off x="598475" y="1200150"/>
            <a:ext cx="8198700" cy="31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❑ Ik kan uitleggen wat boekdrukkunst is.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❑ Ik kan uitleggen hoe het komt dat er verschillende omroepen zijn.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❑ Ik kan uitleggen wat de invloed van verzuiling en ontzuiling is op de media.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❑ Ik kan uitleggen door welke ontwikkelingen het individu steeds meer centraal staat.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1200"/>
              </a:spcAft>
              <a:buNone/>
            </a:pPr>
            <a:r>
              <a:rPr lang="nl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❑ Ik kan uitleggen wat commercialisering is en welke invloed dat heeft op de media.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