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Raleway" pitchFamily="2" charset="77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b7ab414451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gb7ab4144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b7ab414451_0_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gb7ab41445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b7ab414451_0_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b7ab41445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b8bc682d7e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b8bc682d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b7ab414451_0_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gb7ab41445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b7ab414451_0_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b7ab414451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b7ab414451_0_4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b7ab414451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b7ab414451_0_5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b7ab414451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TITLE_AND_BODY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8428176" y="4780428"/>
            <a:ext cx="258600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2.jpg"/><Relationship Id="rId7" Type="http://schemas.openxmlformats.org/officeDocument/2006/relationships/hyperlink" Target="https://maatschappij-kunde.nl/domeinen/massamedia/quizzen-massamedia/bb/quizh05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maatschappij-kunde.nl/domeinen/massamedia/massamedia-h05/#page-content" TargetMode="External"/><Relationship Id="rId5" Type="http://schemas.openxmlformats.org/officeDocument/2006/relationships/hyperlink" Target="https://www.youtube.com/watch?v=rxDHchgqV-k&amp;list=PLlMX_PjU_aa8tL6jchHylGizJWkSus3Mg&amp;index=5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/>
        </p:nvSpPr>
        <p:spPr>
          <a:xfrm>
            <a:off x="2237155" y="2019160"/>
            <a:ext cx="47142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Raleway"/>
              <a:buNone/>
            </a:pPr>
            <a:r>
              <a:rPr lang="nl" sz="40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Hoofdstuk </a:t>
            </a:r>
            <a:r>
              <a:rPr lang="nl" sz="4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5</a:t>
            </a:r>
            <a:endParaRPr sz="4000"/>
          </a:p>
        </p:txBody>
      </p:sp>
      <p:sp>
        <p:nvSpPr>
          <p:cNvPr id="57" name="Google Shape;57;p14"/>
          <p:cNvSpPr txBox="1"/>
          <p:nvPr/>
        </p:nvSpPr>
        <p:spPr>
          <a:xfrm>
            <a:off x="1097750" y="3124361"/>
            <a:ext cx="6993000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12"/>
              <a:buFont typeface="Raleway"/>
              <a:buNone/>
            </a:pPr>
            <a:r>
              <a:rPr lang="nl" sz="2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Wat doet de overheid?</a:t>
            </a:r>
            <a:endParaRPr sz="2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 idx="4294967295"/>
          </p:nvPr>
        </p:nvSpPr>
        <p:spPr>
          <a:xfrm>
            <a:off x="598487" y="206375"/>
            <a:ext cx="79914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52"/>
              <a:buFont typeface="Raleway"/>
              <a:buNone/>
            </a:pPr>
            <a:r>
              <a:rPr lang="nl" sz="3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Hoofdstuk 5 Mediabeleid</a:t>
            </a:r>
            <a:endParaRPr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3" name="Google Shape;63;p15"/>
          <p:cNvSpPr txBox="1"/>
          <p:nvPr/>
        </p:nvSpPr>
        <p:spPr>
          <a:xfrm>
            <a:off x="6934850" y="4739363"/>
            <a:ext cx="3120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lang="nl" sz="12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www.maatschappij-kunde.nl</a:t>
            </a:r>
            <a:endParaRPr sz="1200"/>
          </a:p>
        </p:txBody>
      </p:sp>
      <p:pic>
        <p:nvPicPr>
          <p:cNvPr id="64" name="Google Shape;64;p15" descr="Graphic 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3376" y="4809024"/>
            <a:ext cx="231475" cy="2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 txBox="1"/>
          <p:nvPr/>
        </p:nvSpPr>
        <p:spPr>
          <a:xfrm>
            <a:off x="598475" y="1200150"/>
            <a:ext cx="8198700" cy="24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nl" sz="1800" i="1">
                <a:latin typeface="Raleway"/>
                <a:ea typeface="Raleway"/>
                <a:cs typeface="Raleway"/>
                <a:sym typeface="Raleway"/>
              </a:rPr>
              <a:t>Beleid </a:t>
            </a:r>
            <a:r>
              <a:rPr lang="nl" sz="1800">
                <a:latin typeface="Raleway"/>
                <a:ea typeface="Raleway"/>
                <a:cs typeface="Raleway"/>
                <a:sym typeface="Raleway"/>
              </a:rPr>
              <a:t>bestaat uit regels die de overheid vaststelt om bepaalde doelen te bereiken binnen een bepaalde tijd. </a:t>
            </a:r>
            <a:endParaRPr sz="18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●"/>
            </a:pPr>
            <a:r>
              <a:rPr lang="nl" sz="1800">
                <a:latin typeface="Raleway"/>
                <a:ea typeface="Raleway"/>
                <a:cs typeface="Raleway"/>
                <a:sym typeface="Raleway"/>
              </a:rPr>
              <a:t>We hebben in Nederland ook een </a:t>
            </a:r>
            <a:r>
              <a:rPr lang="nl" sz="1800" i="1">
                <a:latin typeface="Raleway"/>
                <a:ea typeface="Raleway"/>
                <a:cs typeface="Raleway"/>
                <a:sym typeface="Raleway"/>
              </a:rPr>
              <a:t>mediabeleid</a:t>
            </a:r>
            <a:r>
              <a:rPr lang="nl" sz="1800">
                <a:latin typeface="Raleway"/>
                <a:ea typeface="Raleway"/>
                <a:cs typeface="Raleway"/>
                <a:sym typeface="Raleway"/>
              </a:rPr>
              <a:t> dat zorgt voor een onafhankelijk, gevarieerd en hoogwaardig aanbod dat toegankelijk en betaalbaar is voor iedereen. 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●"/>
            </a:pPr>
            <a:r>
              <a:rPr lang="nl" sz="1800">
                <a:latin typeface="Raleway"/>
                <a:ea typeface="Raleway"/>
                <a:cs typeface="Raleway"/>
                <a:sym typeface="Raleway"/>
              </a:rPr>
              <a:t>Het </a:t>
            </a:r>
            <a:r>
              <a:rPr lang="nl" sz="1800" i="1">
                <a:latin typeface="Raleway"/>
                <a:ea typeface="Raleway"/>
                <a:cs typeface="Raleway"/>
                <a:sym typeface="Raleway"/>
              </a:rPr>
              <a:t>mediabeleid</a:t>
            </a:r>
            <a:r>
              <a:rPr lang="nl" sz="1800">
                <a:latin typeface="Raleway"/>
                <a:ea typeface="Raleway"/>
                <a:cs typeface="Raleway"/>
                <a:sym typeface="Raleway"/>
              </a:rPr>
              <a:t> is gebaseerd op 4 kernwaarden: 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leway"/>
              <a:buAutoNum type="arabicPeriod"/>
            </a:pPr>
            <a:r>
              <a:rPr lang="nl" sz="1800">
                <a:latin typeface="Raleway"/>
                <a:ea typeface="Raleway"/>
                <a:cs typeface="Raleway"/>
                <a:sym typeface="Raleway"/>
              </a:rPr>
              <a:t>Kwaliteit							3. 	Pluriformiteit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leway"/>
              <a:buAutoNum type="arabicPeriod"/>
            </a:pPr>
            <a:r>
              <a:rPr lang="nl" sz="1800">
                <a:latin typeface="Raleway"/>
                <a:ea typeface="Raleway"/>
                <a:cs typeface="Raleway"/>
                <a:sym typeface="Raleway"/>
              </a:rPr>
              <a:t>Onafhankelijkheid				4.	Toegankelijkheid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 idx="4294967295"/>
          </p:nvPr>
        </p:nvSpPr>
        <p:spPr>
          <a:xfrm>
            <a:off x="598487" y="206375"/>
            <a:ext cx="79914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52"/>
              <a:buFont typeface="Raleway"/>
              <a:buNone/>
            </a:pPr>
            <a:r>
              <a:rPr lang="nl" sz="3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Hoofdstuk 5 4 kernwaarden</a:t>
            </a:r>
            <a:endParaRPr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1" name="Google Shape;71;p16"/>
          <p:cNvSpPr txBox="1"/>
          <p:nvPr/>
        </p:nvSpPr>
        <p:spPr>
          <a:xfrm>
            <a:off x="6934850" y="4739363"/>
            <a:ext cx="3120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lang="nl" sz="12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www.maatschappij-kunde.nl</a:t>
            </a:r>
            <a:endParaRPr sz="1200"/>
          </a:p>
        </p:txBody>
      </p:sp>
      <p:pic>
        <p:nvPicPr>
          <p:cNvPr id="72" name="Google Shape;72;p16" descr="Graphic 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3376" y="4809024"/>
            <a:ext cx="231475" cy="2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/>
        </p:nvSpPr>
        <p:spPr>
          <a:xfrm>
            <a:off x="598475" y="1200150"/>
            <a:ext cx="8198700" cy="9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AutoNum type="arabicPeriod"/>
            </a:pPr>
            <a:r>
              <a:rPr lang="nl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Kwaliteit: hiervoor wordt vooral naar de waardering van het publiek gekeken.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AutoNum type="arabicPeriod"/>
            </a:pPr>
            <a:r>
              <a:rPr lang="nl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Onafhankelijkheid: wat we zeggen of schrijven is onafhankelijk/ niet afhankelijk van de overheid.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AutoNum type="arabicPeriod"/>
            </a:pPr>
            <a:r>
              <a:rPr lang="nl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Pluriformiteit: een veelzijdig media-aanbod met ruimte voor verschillende meningen.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AutoNum type="arabicPeriod"/>
            </a:pPr>
            <a:r>
              <a:rPr lang="nl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Toegankelijkheid: iedereen moet van het media-aanbod gebruik kunnen maken.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Deze 4 waarden zijn belangrijk voor een goed functionerende democratische samenleving: een samenleving waar het volk regeert.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1800" b="1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 idx="4294967295"/>
          </p:nvPr>
        </p:nvSpPr>
        <p:spPr>
          <a:xfrm>
            <a:off x="598487" y="206375"/>
            <a:ext cx="79914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52"/>
              <a:buFont typeface="Raleway"/>
              <a:buNone/>
            </a:pPr>
            <a:r>
              <a:rPr lang="nl" sz="3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Hoofdstuk 5 Onafhankelijkheid</a:t>
            </a:r>
            <a:endParaRPr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9" name="Google Shape;79;p17"/>
          <p:cNvSpPr txBox="1"/>
          <p:nvPr/>
        </p:nvSpPr>
        <p:spPr>
          <a:xfrm>
            <a:off x="6934850" y="4739363"/>
            <a:ext cx="3120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lang="nl" sz="12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www.maatschappij-kunde.nl</a:t>
            </a:r>
            <a:endParaRPr sz="1200"/>
          </a:p>
        </p:txBody>
      </p:sp>
      <p:pic>
        <p:nvPicPr>
          <p:cNvPr id="80" name="Google Shape;80;p17" descr="Graphic 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3376" y="4809024"/>
            <a:ext cx="231475" cy="2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/>
        </p:nvSpPr>
        <p:spPr>
          <a:xfrm>
            <a:off x="598475" y="1200150"/>
            <a:ext cx="8198700" cy="21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Voor </a:t>
            </a:r>
            <a:r>
              <a:rPr lang="nl" sz="1800" i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onafhankelijk</a:t>
            </a:r>
            <a:r>
              <a:rPr lang="nl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 berichtgeving zijn twee begrippen van belang: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nl" sz="1800" i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Persvrijheid: </a:t>
            </a:r>
            <a:r>
              <a:rPr lang="nl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zolang het niet in strijd is met de wet, mag de overheid zich niet bemoeien met wat mensen zeggen of schrijven.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nl" sz="1800" i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Censuur: </a:t>
            </a:r>
            <a:r>
              <a:rPr lang="nl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het vooraf verbieden van bepaalde meningen of situaties. In Nederland is dit verboden.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1800" b="1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 idx="4294967295"/>
          </p:nvPr>
        </p:nvSpPr>
        <p:spPr>
          <a:xfrm>
            <a:off x="598487" y="206375"/>
            <a:ext cx="79914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52"/>
              <a:buFont typeface="Raleway"/>
              <a:buNone/>
            </a:pPr>
            <a:r>
              <a:rPr lang="nl" sz="3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Hoofdstuk 5 Democratische samenleving</a:t>
            </a:r>
            <a:endParaRPr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6934850" y="4739363"/>
            <a:ext cx="3120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lang="nl" sz="12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www.maatschappij-kunde.nl</a:t>
            </a:r>
            <a:endParaRPr sz="1200"/>
          </a:p>
        </p:txBody>
      </p:sp>
      <p:pic>
        <p:nvPicPr>
          <p:cNvPr id="88" name="Google Shape;88;p18" descr="Graphic 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3376" y="4809024"/>
            <a:ext cx="231475" cy="2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 txBox="1"/>
          <p:nvPr/>
        </p:nvSpPr>
        <p:spPr>
          <a:xfrm>
            <a:off x="598475" y="1114425"/>
            <a:ext cx="8198700" cy="21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De overheid bemoeit zich met de massamedia om verschillende redenen: 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nl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Voor het garanderen van een hoge kwaliteit van de media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nl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Persvrijheid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nl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Pluriformiteit van de media 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nl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Een goede informatievoorziening voor de burgers.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Deze 4 waarden zijn belangrijk voor een goed functionerende democratische samenleving: een samenleving waar het volk regeert.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1800" b="1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 idx="4294967295"/>
          </p:nvPr>
        </p:nvSpPr>
        <p:spPr>
          <a:xfrm>
            <a:off x="598487" y="206375"/>
            <a:ext cx="79914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52"/>
              <a:buFont typeface="Raleway"/>
              <a:buNone/>
            </a:pPr>
            <a:r>
              <a:rPr lang="nl" sz="3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Hoofdstuk 5 Mediabeleid &amp; democratie</a:t>
            </a:r>
            <a:endParaRPr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5" name="Google Shape;95;p19"/>
          <p:cNvSpPr txBox="1"/>
          <p:nvPr/>
        </p:nvSpPr>
        <p:spPr>
          <a:xfrm>
            <a:off x="6934850" y="4739363"/>
            <a:ext cx="3120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lang="nl" sz="12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www.maatschappij-kunde.nl</a:t>
            </a:r>
            <a:endParaRPr sz="1200"/>
          </a:p>
        </p:txBody>
      </p:sp>
      <p:pic>
        <p:nvPicPr>
          <p:cNvPr id="96" name="Google Shape;96;p19" descr="Graphic 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3376" y="4809024"/>
            <a:ext cx="231475" cy="2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/>
          <p:nvPr/>
        </p:nvSpPr>
        <p:spPr>
          <a:xfrm>
            <a:off x="598475" y="1200150"/>
            <a:ext cx="8198700" cy="28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Hoe passen de 4 kernwaarden van het Nederlandse mediabeleid bij de democratie?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AutoNum type="arabicPeriod"/>
            </a:pPr>
            <a:r>
              <a:rPr lang="nl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Toegankelijkheid: voor de verkiezingen is het belangrijk dat de burgers weten wat er speelt in de samenleving.</a:t>
            </a:r>
            <a:br>
              <a:rPr lang="nl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AutoNum type="arabicPeriod"/>
            </a:pPr>
            <a:r>
              <a:rPr lang="nl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Pluriformiteit: om een mening te vormen is het belangrijk dat er verschillende meningen worden gecommuniceerd.</a:t>
            </a:r>
            <a:br>
              <a:rPr lang="nl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AutoNum type="arabicPeriod"/>
            </a:pPr>
            <a:r>
              <a:rPr lang="nl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Persvrijheid: vrijheid van meningsuiting is belangrijk.</a:t>
            </a:r>
            <a:br>
              <a:rPr lang="nl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AutoNum type="arabicPeriod"/>
            </a:pPr>
            <a:r>
              <a:rPr lang="nl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Kwaliteit: door juist informatie, goed onderzoek en kritisch denken worden burgers goed geïnformeerd over maatschappelijk vraagstukken.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 idx="4294967295"/>
          </p:nvPr>
        </p:nvSpPr>
        <p:spPr>
          <a:xfrm>
            <a:off x="598487" y="206375"/>
            <a:ext cx="79914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52"/>
              <a:buFont typeface="Raleway"/>
              <a:buNone/>
            </a:pPr>
            <a:r>
              <a:rPr lang="nl" sz="3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Hoofdstuk 5 Overig materiaal</a:t>
            </a:r>
            <a:endParaRPr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3" name="Google Shape;103;p20"/>
          <p:cNvSpPr txBox="1"/>
          <p:nvPr/>
        </p:nvSpPr>
        <p:spPr>
          <a:xfrm>
            <a:off x="6934850" y="4739363"/>
            <a:ext cx="3120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lang="nl" sz="12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www.maatschappij-kunde.nl</a:t>
            </a:r>
            <a:endParaRPr sz="1200"/>
          </a:p>
        </p:txBody>
      </p:sp>
      <p:pic>
        <p:nvPicPr>
          <p:cNvPr id="104" name="Google Shape;104;p20" descr="Graphic 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3376" y="4809024"/>
            <a:ext cx="231475" cy="2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0"/>
          <p:cNvSpPr txBox="1"/>
          <p:nvPr/>
        </p:nvSpPr>
        <p:spPr>
          <a:xfrm>
            <a:off x="598475" y="1200150"/>
            <a:ext cx="8198700" cy="9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YouTube</a:t>
            </a:r>
            <a:r>
              <a:rPr lang="nl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: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Extra informatie op maatschappij-kunde.nl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Quiz over hoofdstuk </a:t>
            </a:r>
            <a:r>
              <a:rPr lang="nl" sz="18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5</a:t>
            </a:r>
            <a:r>
              <a:rPr lang="nl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3375" y="1608130"/>
            <a:ext cx="3120899" cy="1755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 idx="4294967295"/>
          </p:nvPr>
        </p:nvSpPr>
        <p:spPr>
          <a:xfrm>
            <a:off x="598487" y="206375"/>
            <a:ext cx="79914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52"/>
              <a:buFont typeface="Raleway"/>
              <a:buNone/>
            </a:pPr>
            <a:r>
              <a:rPr lang="nl" sz="3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Doelen hoofdstuk 5</a:t>
            </a:r>
            <a:endParaRPr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2" name="Google Shape;112;p21"/>
          <p:cNvSpPr txBox="1"/>
          <p:nvPr/>
        </p:nvSpPr>
        <p:spPr>
          <a:xfrm>
            <a:off x="6934850" y="4739363"/>
            <a:ext cx="3120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lang="nl" sz="12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www.maatschappij-kunde.nl</a:t>
            </a:r>
            <a:endParaRPr sz="1200"/>
          </a:p>
        </p:txBody>
      </p:sp>
      <p:pic>
        <p:nvPicPr>
          <p:cNvPr id="113" name="Google Shape;113;p21" descr="Graphic 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3376" y="4809024"/>
            <a:ext cx="231475" cy="2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1"/>
          <p:cNvSpPr txBox="1"/>
          <p:nvPr/>
        </p:nvSpPr>
        <p:spPr>
          <a:xfrm>
            <a:off x="598475" y="1200150"/>
            <a:ext cx="8198700" cy="29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❑ Ik kan uitleggen waarom er een mediabeleid is.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❑ Ik kan de 4 kernwaarden van het Nederlandse mediabeleid uitleggen.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❑ Ik kan uitleggen wat persvrijheid is.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❑ Ik kan uitleggen wat censuur is.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❑ Ik kan uitleggen waarom de overheid zich met massamedia bemoeit.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❑ Ik kan uitleggen waarom de kernwaarden van de media belangrijk zijn    voor de democratie.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470</Words>
  <Application>Microsoft Macintosh PowerPoint</Application>
  <PresentationFormat>Diavoorstelling (16:9)</PresentationFormat>
  <Paragraphs>64</Paragraphs>
  <Slides>8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Raleway</vt:lpstr>
      <vt:lpstr>Calibri</vt:lpstr>
      <vt:lpstr>Arial</vt:lpstr>
      <vt:lpstr>Simple Light</vt:lpstr>
      <vt:lpstr>PowerPoint-presentatie</vt:lpstr>
      <vt:lpstr>Hoofdstuk 5 Mediabeleid</vt:lpstr>
      <vt:lpstr>Hoofdstuk 5 4 kernwaarden</vt:lpstr>
      <vt:lpstr>Hoofdstuk 5 Onafhankelijkheid</vt:lpstr>
      <vt:lpstr>Hoofdstuk 5 Democratische samenleving</vt:lpstr>
      <vt:lpstr>Hoofdstuk 5 Mediabeleid &amp; democratie</vt:lpstr>
      <vt:lpstr>Hoofdstuk 5 Overig materiaal</vt:lpstr>
      <vt:lpstr>Doelen hoofdstuk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cp:lastModifiedBy>Lennart Schra</cp:lastModifiedBy>
  <cp:revision>1</cp:revision>
  <dcterms:modified xsi:type="dcterms:W3CDTF">2021-07-12T10:16:06Z</dcterms:modified>
</cp:coreProperties>
</file>