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</p:sldIdLst>
  <p:sldSz cx="12192000" cy="6858000"/>
  <p:notesSz cx="6858000" cy="9144000"/>
  <p:defaultTextStyle>
    <a:defPPr>
      <a:defRPr lang="nl-NL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9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320-8AFA-0344-B29A-B14D7B7244A2}" type="datetimeFigureOut">
              <a:rPr lang="nl-NL" smtClean="0"/>
              <a:t>14-08-2020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4D75D-0096-2B4D-830F-BC1B8880B1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15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Antwoord: meer. Het maken van een product werd in veel kleine stapjes opgedeeld. Iedereen was voor een andere stap verantwoordelijk. Hierdoor werd het werk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24D75D-0096-2B4D-830F-BC1B8880B1A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471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nl-NL">
                <a:uFillTx/>
              </a:rPr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nl-NL">
              <a:uFillTx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nl-NL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jpeg"/><Relationship Id="rId7" Type="http://schemas.openxmlformats.org/officeDocument/2006/relationships/hyperlink" Target="https://www.youtube.com/watch?v=EeVZ_XylZyY&amp;feature=emb_titl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VY-GA608Ms&amp;feature=emb_title" TargetMode="External"/><Relationship Id="rId5" Type="http://schemas.openxmlformats.org/officeDocument/2006/relationships/hyperlink" Target="https://www.youtube.com/watch?v=6n9ESFJTnHs&amp;feature=emb_title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YIWSoaGDgE&amp;feature=emb_titl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rKq13PhzBE&amp;feature=emb_titl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hFSfPLVOWg&amp;feature=emb_title" TargetMode="External"/><Relationship Id="rId5" Type="http://schemas.openxmlformats.org/officeDocument/2006/relationships/hyperlink" Target="https://www.youtube.com/watch?v=lYlAfmDstw0&amp;feature=emb_title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atschappij-kunde.nl/domeinen/werk/quizzen-werk/kgt/quizh07/" TargetMode="External"/><Relationship Id="rId5" Type="http://schemas.openxmlformats.org/officeDocument/2006/relationships/hyperlink" Target="http://maatschappij-kunde.nl/domeinen/werk/werk-h07/" TargetMode="External"/><Relationship Id="rId4" Type="http://schemas.openxmlformats.org/officeDocument/2006/relationships/hyperlink" Target="https://www.youtube.com/watch?v=uu_7c__S9r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61080" y="3007360"/>
            <a:ext cx="4714240" cy="1105218"/>
          </a:xfrm>
        </p:spPr>
        <p:txBody>
          <a:bodyPr/>
          <a:lstStyle/>
          <a:p>
            <a:r>
              <a:rPr lang="nl-NL" sz="54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 7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76170" y="4112578"/>
            <a:ext cx="7439660" cy="1105218"/>
          </a:xfrm>
        </p:spPr>
        <p:txBody>
          <a:bodyPr>
            <a:noAutofit/>
          </a:bodyPr>
          <a:lstStyle/>
          <a:p>
            <a:r>
              <a:rPr lang="nl-NL" sz="32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Hoe werkten we vroeger? </a:t>
            </a:r>
          </a:p>
          <a:p>
            <a:r>
              <a:rPr lang="nl-NL" sz="32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En hoe werken we in de toekomst?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7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Arbeidsverdeling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Arbeidsverdeling: de manier waarop het werk verdeeld is.</a:t>
            </a:r>
          </a:p>
          <a:p>
            <a:endParaRPr lang="nl-NL" sz="2400" dirty="0"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sz="2400" dirty="0"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sz="2400" dirty="0"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Industriële Revolutie: periode tussen 1800 en 1900 waarin er op het gebied van werk veel veranderde. </a:t>
            </a:r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Industrie en werken in fabrieken werd belangrijker.</a:t>
            </a:r>
          </a:p>
          <a:p>
            <a:pPr marL="0" indent="0">
              <a:buNone/>
            </a:pPr>
            <a:r>
              <a:rPr lang="nl-NL" sz="2600" dirty="0">
                <a:uFillTx/>
                <a:latin typeface="Raleway" panose="020B0003030101060003" pitchFamily="34" charset="0"/>
                <a:ea typeface="+mj-ea"/>
                <a:cs typeface="+mj-cs"/>
              </a:rPr>
              <a:t>&gt; Vraag: kwam er meer of minder arbeidsverdeling door de </a:t>
            </a:r>
            <a:br>
              <a:rPr lang="nl-NL" sz="2600" dirty="0">
                <a:uFillTx/>
                <a:latin typeface="Raleway" panose="020B0003030101060003" pitchFamily="34" charset="0"/>
                <a:ea typeface="+mj-ea"/>
                <a:cs typeface="+mj-cs"/>
              </a:rPr>
            </a:br>
            <a:r>
              <a:rPr lang="nl-NL" sz="2600" dirty="0">
                <a:uFillTx/>
                <a:latin typeface="Raleway" panose="020B0003030101060003" pitchFamily="34" charset="0"/>
                <a:ea typeface="+mj-ea"/>
                <a:cs typeface="+mj-cs"/>
              </a:rPr>
              <a:t>Industriële Revolutie?</a:t>
            </a: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F1126672-EE67-2242-B1E3-F8B8EBD03F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3689"/>
              </p:ext>
            </p:extLst>
          </p:nvPr>
        </p:nvGraphicFramePr>
        <p:xfrm>
          <a:off x="696000" y="2446814"/>
          <a:ext cx="10800000" cy="1554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1650504043"/>
                    </a:ext>
                  </a:extLst>
                </a:gridCol>
                <a:gridCol w="5400000">
                  <a:extLst>
                    <a:ext uri="{9D8B030D-6E8A-4147-A177-3AD203B41FA5}">
                      <a16:colId xmlns:a16="http://schemas.microsoft.com/office/drawing/2014/main" val="162644260"/>
                    </a:ext>
                  </a:extLst>
                </a:gridCol>
              </a:tblGrid>
              <a:tr h="371012">
                <a:tc>
                  <a:txBody>
                    <a:bodyPr/>
                    <a:lstStyle/>
                    <a:p>
                      <a:r>
                        <a:rPr lang="nl-NL" sz="2400" dirty="0">
                          <a:latin typeface="Raleway" panose="020B0503030101060003" pitchFamily="34" charset="77"/>
                        </a:rPr>
                        <a:t>Vroeger – Voor 1500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latin typeface="Raleway" panose="020B0503030101060003" pitchFamily="34" charset="77"/>
                        </a:rPr>
                        <a:t>Nu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60383"/>
                  </a:ext>
                </a:extLst>
              </a:tr>
              <a:tr h="640376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Zelf zorgen voor je eten en drinken omdat er geen supermarkten waren.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Werk is in </a:t>
                      </a:r>
                      <a:r>
                        <a:rPr lang="nl-NL" sz="2000" dirty="0">
                          <a:latin typeface="Raleway" panose="020B0503030101060003" pitchFamily="34" charset="77"/>
                          <a:hlinkClick r:id="rId5"/>
                        </a:rPr>
                        <a:t>kleine taken </a:t>
                      </a:r>
                      <a:r>
                        <a:rPr lang="nl-NL" sz="2000" dirty="0">
                          <a:latin typeface="Raleway" panose="020B0503030101060003" pitchFamily="34" charset="77"/>
                        </a:rPr>
                        <a:t>verdeeld. Je maakt niet meer een compleet product.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254600"/>
                  </a:ext>
                </a:extLst>
              </a:tr>
              <a:tr h="371012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  <a:hlinkClick r:id="rId6"/>
                        </a:rPr>
                        <a:t>Weinig arbeidsverdeling</a:t>
                      </a:r>
                      <a:endParaRPr lang="nl-NL" sz="2000" dirty="0">
                        <a:latin typeface="Raleway" panose="020B0503030101060003" pitchFamily="34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  <a:hlinkClick r:id="rId7"/>
                        </a:rPr>
                        <a:t>Veel arbeidsverdeling</a:t>
                      </a:r>
                      <a:endParaRPr lang="nl-NL" sz="2000" dirty="0">
                        <a:latin typeface="Raleway" panose="020B0503030101060003" pitchFamily="34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055912"/>
                  </a:ext>
                </a:extLst>
              </a:tr>
            </a:tbl>
          </a:graphicData>
        </a:graphic>
      </p:graphicFrame>
      <p:pic>
        <p:nvPicPr>
          <p:cNvPr id="8" name="Afbeelding 7" descr="Afbeelding met gebouw, foto, binnen, wit&#10;&#10;Automatisch gegenereerde beschrijving">
            <a:extLst>
              <a:ext uri="{FF2B5EF4-FFF2-40B4-BE49-F238E27FC236}">
                <a16:creationId xmlns:a16="http://schemas.microsoft.com/office/drawing/2014/main" id="{F4AD5527-17D5-2842-9B5E-C2B0C06B434C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7726" y="4958386"/>
            <a:ext cx="2286880" cy="15544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Hoofdstuk 7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Verzorgingsstaat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Verzorgingsstaat: een samenleving waarin de overheid zorgt dat alle mensen in hun basisbehoeften kunnen voorzien.</a:t>
            </a:r>
          </a:p>
          <a:p>
            <a:r>
              <a:rPr lang="nl-NL" sz="2400" dirty="0">
                <a:uFillTx/>
                <a:latin typeface="Raleway" panose="020B0003030101060003" pitchFamily="34" charset="0"/>
                <a:ea typeface="+mj-ea"/>
                <a:cs typeface="+mj-cs"/>
                <a:hlinkClick r:id="rId3"/>
              </a:rPr>
              <a:t>Voorbeeld</a:t>
            </a:r>
            <a:r>
              <a:rPr lang="nl-NL" sz="2400" dirty="0">
                <a:latin typeface="Raleway" panose="020B0003030101060003" pitchFamily="34" charset="0"/>
                <a:ea typeface="+mj-ea"/>
                <a:cs typeface="+mj-cs"/>
                <a:hlinkClick r:id="rId3"/>
              </a:rPr>
              <a:t>en</a:t>
            </a:r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: </a:t>
            </a:r>
          </a:p>
          <a:p>
            <a:pPr lvl="1"/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Kinderwetje van Van Houten</a:t>
            </a:r>
          </a:p>
          <a:p>
            <a:pPr lvl="1"/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8-urige werkdag</a:t>
            </a:r>
          </a:p>
          <a:p>
            <a:pPr lvl="1"/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Recht op vakantie</a:t>
            </a:r>
          </a:p>
          <a:p>
            <a:pPr lvl="1"/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Recht op pensioen.</a:t>
            </a:r>
          </a:p>
          <a:p>
            <a:pPr marL="0" indent="0">
              <a:buNone/>
            </a:pP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Hoofdstuk 7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Soorten gezinnen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Kostwinnersgezin: een gezin waarin alleen de man werkt en de vrouw voor de kinderen en het huishouden zorgt.</a:t>
            </a: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Egalitair gezin: gezinnen waarbij mannen en vrouwen werken en zorgen.</a:t>
            </a: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Hoofdstuk 7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Werk in de toekomst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8507"/>
          </a:xfrm>
        </p:spPr>
        <p:txBody>
          <a:bodyPr>
            <a:no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Er zijn 3 ontwikkelingen bij het werk in de toekomst:</a:t>
            </a: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Ook de rol van de overheid verandert:</a:t>
            </a:r>
          </a:p>
          <a:p>
            <a:r>
              <a:rPr lang="nl-NL" dirty="0">
                <a:latin typeface="Raleway" panose="020B0003030101060003" pitchFamily="34" charset="0"/>
                <a:hlinkClick r:id="rId3"/>
              </a:rPr>
              <a:t>Participatiesamenleving</a:t>
            </a:r>
            <a:r>
              <a:rPr lang="nl-NL" dirty="0">
                <a:latin typeface="Raleway" panose="020B0003030101060003" pitchFamily="34" charset="0"/>
              </a:rPr>
              <a:t>: samenleving waarin burgers meer verantwoordelijkheid nemen voor elkaars welzijn.</a:t>
            </a:r>
          </a:p>
          <a:p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9B3AB8EE-63ED-E446-8CF7-199E32A93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01072"/>
              </p:ext>
            </p:extLst>
          </p:nvPr>
        </p:nvGraphicFramePr>
        <p:xfrm>
          <a:off x="696000" y="2377440"/>
          <a:ext cx="10800000" cy="21031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20609">
                  <a:extLst>
                    <a:ext uri="{9D8B030D-6E8A-4147-A177-3AD203B41FA5}">
                      <a16:colId xmlns:a16="http://schemas.microsoft.com/office/drawing/2014/main" val="2419353831"/>
                    </a:ext>
                  </a:extLst>
                </a:gridCol>
                <a:gridCol w="6279391">
                  <a:extLst>
                    <a:ext uri="{9D8B030D-6E8A-4147-A177-3AD203B41FA5}">
                      <a16:colId xmlns:a16="http://schemas.microsoft.com/office/drawing/2014/main" val="2446341747"/>
                    </a:ext>
                  </a:extLst>
                </a:gridCol>
              </a:tblGrid>
              <a:tr h="365020">
                <a:tc>
                  <a:txBody>
                    <a:bodyPr/>
                    <a:lstStyle/>
                    <a:p>
                      <a:r>
                        <a:rPr lang="nl-NL" sz="2000" b="1" dirty="0">
                          <a:solidFill>
                            <a:schemeClr val="bg1"/>
                          </a:solidFill>
                          <a:latin typeface="Raleway" panose="020B0503030101060003" pitchFamily="34" charset="77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Meer automatisering, minder werk</a:t>
                      </a:r>
                      <a:endParaRPr lang="nl-NL" sz="2000" b="1" dirty="0">
                        <a:solidFill>
                          <a:schemeClr val="bg1"/>
                        </a:solidFill>
                        <a:latin typeface="Raleway" panose="020B0503030101060003" pitchFamily="34" charset="77"/>
                      </a:endParaRP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latin typeface="Raleway" panose="020B0503030101060003" pitchFamily="34" charset="77"/>
                        </a:rPr>
                        <a:t>Door de komst van machines, zijn er minder mensen nodig om het werk te doen.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03002"/>
                  </a:ext>
                </a:extLst>
              </a:tr>
              <a:tr h="370090">
                <a:tc>
                  <a:txBody>
                    <a:bodyPr/>
                    <a:lstStyle/>
                    <a:p>
                      <a:r>
                        <a:rPr lang="nl-NL" sz="2000" b="1" dirty="0">
                          <a:solidFill>
                            <a:schemeClr val="bg1"/>
                          </a:solidFill>
                          <a:latin typeface="Raleway" panose="020B0503030101060003" pitchFamily="34" charset="77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Flexibel werk</a:t>
                      </a:r>
                      <a:endParaRPr lang="nl-NL" sz="2000" b="1" dirty="0">
                        <a:solidFill>
                          <a:schemeClr val="bg1"/>
                        </a:solidFill>
                        <a:latin typeface="Raleway" panose="020B0503030101060003" pitchFamily="34" charset="77"/>
                      </a:endParaRP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latin typeface="Raleway" panose="020B0503030101060003" pitchFamily="34" charset="77"/>
                        </a:rPr>
                        <a:t>Minder vaak vaste contracten, flexwerker, flexibele werktijden en geen stabiel inkomen.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362228"/>
                  </a:ext>
                </a:extLst>
              </a:tr>
              <a:tr h="370090">
                <a:tc>
                  <a:txBody>
                    <a:bodyPr/>
                    <a:lstStyle/>
                    <a:p>
                      <a:r>
                        <a:rPr lang="nl-NL" sz="2000" b="1" dirty="0">
                          <a:solidFill>
                            <a:schemeClr val="bg1"/>
                          </a:solidFill>
                          <a:latin typeface="Raleway" panose="020B0503030101060003" pitchFamily="34" charset="77"/>
                        </a:rPr>
                        <a:t>Internationale ontwikkelingen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latin typeface="Raleway" panose="020B0503030101060003" pitchFamily="34" charset="77"/>
                        </a:rPr>
                        <a:t>Landen in Europa werken samen in de Europese Unie en gastarbeiders.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857557"/>
                  </a:ext>
                </a:extLst>
              </a:tr>
            </a:tbl>
          </a:graphicData>
        </a:graphic>
      </p:graphicFrame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8954C9F-7C9C-8F44-8384-4B069362C69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C18C572B-3D7C-8A45-9878-CE8D226A8AFD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</a:t>
            </a:r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7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 Overig materiaal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uFillTx/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uFillTx/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uFillTx/>
            </a:endParaRP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003030101060003" pitchFamily="34" charset="0"/>
                <a:ea typeface="+mn-ea"/>
                <a:cs typeface="+mn-cs"/>
              </a:rPr>
              <a:t>www.maatschappij-kunde.nl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D44D752-AFD7-DA42-9CEE-F661F0CD40C5}"/>
              </a:ext>
            </a:extLst>
          </p:cNvPr>
          <p:cNvSpPr/>
          <p:nvPr/>
        </p:nvSpPr>
        <p:spPr>
          <a:xfrm>
            <a:off x="838199" y="1859339"/>
            <a:ext cx="968636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Raleway" panose="020B0003030101060003" pitchFamily="34" charset="0"/>
                <a:hlinkClick r:id="rId4"/>
              </a:rPr>
              <a:t>YouTube</a:t>
            </a:r>
            <a:r>
              <a:rPr lang="nl-NL" sz="2800" dirty="0">
                <a:latin typeface="Raleway" panose="020B0003030101060003" pitchFamily="34" charset="0"/>
              </a:rPr>
              <a:t>:</a:t>
            </a: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5"/>
              </a:rPr>
              <a:t>Extra materiaal op maatschappij-kunde.nl</a:t>
            </a:r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6"/>
              </a:rPr>
              <a:t>Quiz over hoofdstuk 7</a:t>
            </a:r>
            <a:endParaRPr lang="nl-NL" sz="2800" dirty="0">
              <a:latin typeface="Raleway" panose="020B0003030101060003" pitchFamily="34" charset="0"/>
            </a:endParaRPr>
          </a:p>
        </p:txBody>
      </p:sp>
      <p:pic>
        <p:nvPicPr>
          <p:cNvPr id="8" name="Afbeelding 7" descr="Afbeelding met speler, shirt&#10;&#10;Automatisch gegenereerde beschrijving">
            <a:hlinkClick r:id="rId4"/>
            <a:extLst>
              <a:ext uri="{FF2B5EF4-FFF2-40B4-BE49-F238E27FC236}">
                <a16:creationId xmlns:a16="http://schemas.microsoft.com/office/drawing/2014/main" id="{CE5C6A87-1BCA-1E4D-BEBF-4B19F519C37C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0399" y="1724402"/>
            <a:ext cx="4531200" cy="254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3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Doelen hoofdstuk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7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uitleggen wat arbeidsverdeling is.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uitleggen hoe werk vroeger anders was dan nu.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het verschil tussen een kostwinnersgezin en een egalitair gezin noemen en uitleggen.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>
                <a:latin typeface="Raleway" panose="020B0003030101060003" pitchFamily="34" charset="0"/>
              </a:rPr>
              <a:t> Ik kan 3 ontwikkelingen noemen en uitleggen die werk in de toekomst zullen veranderen.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>
                <a:latin typeface="Raleway" panose="020B0003030101060003" pitchFamily="34" charset="0"/>
              </a:rPr>
              <a:t> Ik </a:t>
            </a:r>
            <a:r>
              <a:rPr lang="nl-NL" dirty="0">
                <a:latin typeface="Raleway" panose="020B0003030101060003" pitchFamily="34" charset="0"/>
              </a:rPr>
              <a:t>kan noemen en uitleggen wat een participatiesamenleving is.</a:t>
            </a:r>
            <a:endParaRPr lang="nl-NL" dirty="0">
              <a:uFillTx/>
            </a:endParaRP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407</Words>
  <Application>Microsoft Macintosh PowerPoint</Application>
  <PresentationFormat>Breedbeeld</PresentationFormat>
  <Paragraphs>72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Raleway</vt:lpstr>
      <vt:lpstr>Wingdings</vt:lpstr>
      <vt:lpstr>Kantoorthema</vt:lpstr>
      <vt:lpstr>Hoofdstuk 7</vt:lpstr>
      <vt:lpstr>Hoofdstuk 7 Arbeidsverdeling</vt:lpstr>
      <vt:lpstr>Hoofdstuk 7 Verzorgingsstaat</vt:lpstr>
      <vt:lpstr>Hoofdstuk 7 Soorten gezinnen</vt:lpstr>
      <vt:lpstr>Hoofdstuk 7 Werk in de toekomst</vt:lpstr>
      <vt:lpstr>Hoofdstuk 7 Overig materiaal</vt:lpstr>
      <vt:lpstr>Doelen hoofdstuk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</dc:title>
  <dc:creator>Rachel Stoffelsen</dc:creator>
  <cp:lastModifiedBy>Madelie van Leijenhorst</cp:lastModifiedBy>
  <cp:revision>18</cp:revision>
  <dcterms:created xsi:type="dcterms:W3CDTF">2020-05-14T09:28:22Z</dcterms:created>
  <dcterms:modified xsi:type="dcterms:W3CDTF">2020-08-14T13:44:45Z</dcterms:modified>
</cp:coreProperties>
</file>