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</p:sldIdLst>
  <p:sldSz cx="12192000" cy="6858000"/>
  <p:notesSz cx="6858000" cy="9144000"/>
  <p:defaultTextStyle>
    <a:defPPr>
      <a:defRPr lang="nl-NL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9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uFillTx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nl-NL">
                <a:uFillTx/>
              </a:rPr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uFillTx/>
              </a:defRPr>
            </a:lvl1pPr>
          </a:lstStyle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nl-NL">
              <a:uFillTx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uFillTx/>
              </a:defRPr>
            </a:lvl1pPr>
            <a:lvl2pPr marL="457200" indent="0">
              <a:buNone/>
              <a:defRPr sz="1400">
                <a:uFillTx/>
              </a:defRPr>
            </a:lvl2pPr>
            <a:lvl3pPr marL="914400" indent="0">
              <a:buNone/>
              <a:defRPr sz="1200">
                <a:uFillTx/>
              </a:defRPr>
            </a:lvl3pPr>
            <a:lvl4pPr marL="1371600" indent="0">
              <a:buNone/>
              <a:defRPr sz="1000">
                <a:uFillTx/>
              </a:defRPr>
            </a:lvl4pPr>
            <a:lvl5pPr marL="1828800" indent="0">
              <a:buNone/>
              <a:defRPr sz="1000">
                <a:uFillTx/>
              </a:defRPr>
            </a:lvl5pPr>
            <a:lvl6pPr marL="2286000" indent="0">
              <a:buNone/>
              <a:defRPr sz="1000">
                <a:uFillTx/>
              </a:defRPr>
            </a:lvl6pPr>
            <a:lvl7pPr marL="2743200" indent="0">
              <a:buNone/>
              <a:defRPr sz="1000">
                <a:uFillTx/>
              </a:defRPr>
            </a:lvl7pPr>
            <a:lvl8pPr marL="3200400" indent="0">
              <a:buNone/>
              <a:defRPr sz="1000">
                <a:uFillTx/>
              </a:defRPr>
            </a:lvl8pPr>
            <a:lvl9pPr marL="3657600" indent="0">
              <a:buNone/>
              <a:defRPr sz="1000">
                <a:uFillTx/>
              </a:defRPr>
            </a:lvl9pPr>
          </a:lstStyle>
          <a:p>
            <a:pPr lvl="0"/>
            <a:r>
              <a:rPr lang="nl-NL">
                <a:uFillTx/>
              </a:rPr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uFillTx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>
                <a:uFillTx/>
              </a:rPr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>
                <a:uFillTx/>
              </a:rPr>
              <a:t>Klikken om de tekststijl van het model te bewerken</a:t>
            </a:r>
          </a:p>
          <a:p>
            <a:pPr lvl="1"/>
            <a:r>
              <a:rPr lang="nl-NL">
                <a:uFillTx/>
              </a:rPr>
              <a:t>Tweede niveau</a:t>
            </a:r>
          </a:p>
          <a:p>
            <a:pPr lvl="2"/>
            <a:r>
              <a:rPr lang="nl-NL">
                <a:uFillTx/>
              </a:rPr>
              <a:t>Derde niveau</a:t>
            </a:r>
          </a:p>
          <a:p>
            <a:pPr lvl="3"/>
            <a:r>
              <a:rPr lang="nl-NL">
                <a:uFillTx/>
              </a:rPr>
              <a:t>Vierde niveau</a:t>
            </a:r>
          </a:p>
          <a:p>
            <a:pPr lvl="4"/>
            <a:r>
              <a:rPr lang="nl-NL">
                <a:uFillTx/>
              </a:rPr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8CBA90C-8BD8-4D21-B033-5597B7E1BCCB}" type="datetimeFigureOut">
              <a:rPr lang="nl-NL" smtClean="0">
                <a:uFillTx/>
              </a:rPr>
              <a:t>14-08-2020</a:t>
            </a:fld>
            <a:endParaRPr lang="nl-NL">
              <a:uFillTx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nl-NL">
              <a:uFillTx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B5C9573-8A56-4481-9FA7-2B69CE6F9DC0}" type="slidenum">
              <a:rPr lang="nl-NL" smtClean="0">
                <a:uFillTx/>
              </a:rPr>
              <a:t>‹nr.›</a:t>
            </a:fld>
            <a:endParaRPr lang="nl-NL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nl-NL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QDzuLmuvY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-QJhE8YHlg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NfpRPuc38eQ&amp;feature=emb_titl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vXLUxcN7Pc&amp;feature=emb_titl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atschappij-kunde.nl/domeinen/werk/quizzen-werk/kgt/quizh05/" TargetMode="External"/><Relationship Id="rId5" Type="http://schemas.openxmlformats.org/officeDocument/2006/relationships/hyperlink" Target="http://maatschappij-kunde.nl/domeinen/werk/werk-h05/" TargetMode="External"/><Relationship Id="rId4" Type="http://schemas.openxmlformats.org/officeDocument/2006/relationships/hyperlink" Target="https://www.youtube.com/watch?v=x6jlAYMXhU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38880" y="3007360"/>
            <a:ext cx="4714240" cy="1105218"/>
          </a:xfrm>
        </p:spPr>
        <p:txBody>
          <a:bodyPr/>
          <a:lstStyle/>
          <a:p>
            <a:r>
              <a:rPr lang="nl-NL" sz="54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5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03284" y="4112578"/>
            <a:ext cx="6185432" cy="523217"/>
          </a:xfrm>
        </p:spPr>
        <p:txBody>
          <a:bodyPr>
            <a:noAutofit/>
          </a:bodyPr>
          <a:lstStyle/>
          <a:p>
            <a:r>
              <a:rPr lang="nl-NL" sz="3200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Wat is de rol van de overheid?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5 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Salaris en belasting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  <a:hlinkClick r:id="rId3"/>
              </a:rPr>
              <a:t>Brutosalaris</a:t>
            </a: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: je salaris waarbij een deel wordt ingehouden voor de overheid.</a:t>
            </a:r>
          </a:p>
          <a:p>
            <a:r>
              <a:rPr lang="nl-NL" sz="2400" dirty="0">
                <a:uFillTx/>
                <a:latin typeface="Raleway" panose="020B0003030101060003" pitchFamily="34" charset="0"/>
                <a:ea typeface="+mj-ea"/>
                <a:cs typeface="+mj-cs"/>
              </a:rPr>
              <a:t>Dit ingehouden geld heet belasting. De overheid kan hierdoor dingen betalen. Voorbeeld: weten en ziekenhuizen</a:t>
            </a:r>
          </a:p>
          <a:p>
            <a:endParaRPr lang="nl-NL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latin typeface="Raleway" panose="020B0003030101060003" pitchFamily="34" charset="0"/>
                <a:ea typeface="+mj-ea"/>
                <a:cs typeface="+mj-cs"/>
              </a:rPr>
              <a:t>Nettosalaris: het bedrag dat je werkgever op je bankrekening stort.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5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Verzorgingsstaat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  <a:hlinkClick r:id="rId3"/>
              </a:rPr>
              <a:t>Verzorgingsstaat</a:t>
            </a: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: een samenleving waarin de overheid ervoor zorgt dat alle mensen in hun basisbehoeften kunnen voorzien. Het maakt de verschillen tussen mensen kleiner.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uitkering voor gehandicapte mensen.</a:t>
            </a:r>
          </a:p>
          <a:p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  <a:hlinkClick r:id="rId4"/>
              </a:rPr>
              <a:t>Sociale ongelijkheid</a:t>
            </a:r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: dat verschillen tussen mensen gevolgen hebben voor de manier waarop zij behandeld of gewaardeerd worden.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Voorbeeld: mensen die gehandicapt zijn worden anders behandeld. Op hun werk krijgen ze geld om de werkplek aan een rolstoel aan te passen.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5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Politieke partijen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  <a:hlinkClick r:id="rId3"/>
              </a:rPr>
              <a:t>Linkse en rechtse partijen hebben verschillende meningen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Linkse politieke partijen: hogere belastingen waardoor de overheid mensen kan helpen.</a:t>
            </a:r>
          </a:p>
          <a:p>
            <a:endParaRPr lang="nl-NL" dirty="0">
              <a:latin typeface="Raleway" panose="020B0003030101060003" pitchFamily="34" charset="0"/>
              <a:ea typeface="+mj-ea"/>
              <a:cs typeface="+mj-cs"/>
            </a:endParaRPr>
          </a:p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Rechtse politieke partijen: lagere belastingen omdat mensen meer voor zichzelf moeten zorgen en de overheid dat niet hoeft te doen.</a:t>
            </a: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Hoofdstuk 5 </a:t>
            </a:r>
            <a:r>
              <a:rPr lang="nl-NL" dirty="0">
                <a:solidFill>
                  <a:schemeClr val="bg1"/>
                </a:solidFill>
                <a:latin typeface="Raleway" panose="020B0003030101060003" pitchFamily="34" charset="0"/>
              </a:rPr>
              <a:t>Maatregelen</a:t>
            </a:r>
            <a:endParaRPr lang="nl-NL" dirty="0">
              <a:solidFill>
                <a:schemeClr val="bg1"/>
              </a:solidFill>
              <a:uFillTx/>
              <a:latin typeface="Raleway" panose="020B0003030101060003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uFillTx/>
                <a:latin typeface="Raleway" panose="020B0003030101060003" pitchFamily="34" charset="0"/>
                <a:ea typeface="+mj-ea"/>
                <a:cs typeface="+mj-cs"/>
              </a:rPr>
              <a:t>Grondwet: de belangrijkste wet van het land.</a:t>
            </a:r>
          </a:p>
          <a:p>
            <a:pPr marL="0" indent="0">
              <a:buNone/>
            </a:pPr>
            <a:r>
              <a:rPr lang="nl-NL" sz="2400" dirty="0">
                <a:latin typeface="Raleway" panose="020B0003030101060003" pitchFamily="34" charset="0"/>
                <a:ea typeface="+mj-ea"/>
                <a:cs typeface="+mj-cs"/>
              </a:rPr>
              <a:t>&gt; Voorbeeldwet: de overheid zorgt voor werkgelegenheid, genoeg werk voor iedereen.</a:t>
            </a:r>
            <a:endParaRPr lang="nl-NL" sz="2400" dirty="0">
              <a:uFillTx/>
              <a:latin typeface="Raleway" panose="020B0003030101060003" pitchFamily="34" charset="0"/>
              <a:ea typeface="+mj-ea"/>
              <a:cs typeface="+mj-cs"/>
            </a:endParaRPr>
          </a:p>
        </p:txBody>
      </p:sp>
      <p:sp>
        <p:nvSpPr>
          <p:cNvPr id="4" name="Tekstvak 3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  <p:pic>
        <p:nvPicPr>
          <p:cNvPr id="6" name="Graphic 5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629F07ED-AF50-F840-9C7B-7E9543C9E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02952"/>
              </p:ext>
            </p:extLst>
          </p:nvPr>
        </p:nvGraphicFramePr>
        <p:xfrm>
          <a:off x="696000" y="3253204"/>
          <a:ext cx="10800000" cy="3056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85289">
                  <a:extLst>
                    <a:ext uri="{9D8B030D-6E8A-4147-A177-3AD203B41FA5}">
                      <a16:colId xmlns:a16="http://schemas.microsoft.com/office/drawing/2014/main" val="3502252087"/>
                    </a:ext>
                  </a:extLst>
                </a:gridCol>
                <a:gridCol w="6814711">
                  <a:extLst>
                    <a:ext uri="{9D8B030D-6E8A-4147-A177-3AD203B41FA5}">
                      <a16:colId xmlns:a16="http://schemas.microsoft.com/office/drawing/2014/main" val="1855575299"/>
                    </a:ext>
                  </a:extLst>
                </a:gridCol>
              </a:tblGrid>
              <a:tr h="370200"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Maatregel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2000" dirty="0">
                          <a:latin typeface="Raleway" panose="020B0503030101060003" pitchFamily="34" charset="77"/>
                        </a:rPr>
                        <a:t>Gevolg</a:t>
                      </a:r>
                    </a:p>
                  </a:txBody>
                  <a:tcPr>
                    <a:solidFill>
                      <a:srgbClr val="5894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629704"/>
                  </a:ext>
                </a:extLst>
              </a:tr>
              <a:tr h="370200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Lagere belasting op werk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Voor een werkgever is een werknemer minder duur.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69855"/>
                  </a:ext>
                </a:extLst>
              </a:tr>
              <a:tr h="370200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Investeren in onderwijs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Jongeren leren meer op school en kunnen daarna beter aan het werk.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59435"/>
                  </a:ext>
                </a:extLst>
              </a:tr>
              <a:tr h="370200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Lagere belasting op producten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Als mensen iets kopen, hoeven ze minder te betalen.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343570"/>
                  </a:ext>
                </a:extLst>
              </a:tr>
              <a:tr h="370200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Goedkopere kinderopvang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Raleway" panose="020B0503030101060003" pitchFamily="34" charset="77"/>
                        </a:rPr>
                        <a:t>Voor ouders is het minder duur om kinderen naar de opvang te laten gaan.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26339"/>
                  </a:ext>
                </a:extLst>
              </a:tr>
              <a:tr h="370200">
                <a:tc>
                  <a:txBody>
                    <a:bodyPr/>
                    <a:lstStyle/>
                    <a:p>
                      <a:r>
                        <a:rPr lang="nl-NL" sz="1800" dirty="0">
                          <a:latin typeface="Raleway" panose="020B0503030101060003" pitchFamily="34" charset="77"/>
                        </a:rPr>
                        <a:t>Subsidies voor ‘kwetsbare groepen’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dirty="0">
                          <a:latin typeface="Raleway" panose="020B0503030101060003" pitchFamily="34" charset="77"/>
                        </a:rPr>
                        <a:t>Mensen die niet zo makkelijk een baan vinden, krijgen toch werk.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592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Hoofdstuk </a:t>
            </a:r>
            <a:r>
              <a:rPr lang="nl-NL" b="1" dirty="0">
                <a:solidFill>
                  <a:schemeClr val="bg1"/>
                </a:solidFill>
                <a:latin typeface="Raleway" panose="020B0003030101060003" pitchFamily="34" charset="0"/>
              </a:rPr>
              <a:t>5</a:t>
            </a:r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 Overig materiaal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  <a:latin typeface="Raleway" panose="020B0003030101060003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nl-NL" dirty="0">
              <a:uFillTx/>
            </a:endParaRP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003030101060003" pitchFamily="34" charset="0"/>
                <a:ea typeface="+mn-ea"/>
                <a:cs typeface="+mn-cs"/>
              </a:rPr>
              <a:t>www.maatschappij-kunde.nl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D44D752-AFD7-DA42-9CEE-F661F0CD40C5}"/>
              </a:ext>
            </a:extLst>
          </p:cNvPr>
          <p:cNvSpPr/>
          <p:nvPr/>
        </p:nvSpPr>
        <p:spPr>
          <a:xfrm>
            <a:off x="838199" y="1859339"/>
            <a:ext cx="99652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Raleway" panose="020B0003030101060003" pitchFamily="34" charset="0"/>
                <a:hlinkClick r:id="rId4"/>
              </a:rPr>
              <a:t>YouTube</a:t>
            </a:r>
            <a:r>
              <a:rPr lang="nl-NL" sz="2800" dirty="0">
                <a:latin typeface="Raleway" panose="020B0003030101060003" pitchFamily="34" charset="0"/>
              </a:rPr>
              <a:t>:</a:t>
            </a: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5"/>
              </a:rPr>
              <a:t>Extra materiaal op maatschappij-kunde.nl</a:t>
            </a:r>
            <a:endParaRPr lang="nl-NL" sz="2800" dirty="0">
              <a:latin typeface="Raleway" panose="020B0003030101060003" pitchFamily="34" charset="0"/>
            </a:endParaRPr>
          </a:p>
          <a:p>
            <a:endParaRPr lang="nl-NL" sz="2800" dirty="0">
              <a:latin typeface="Raleway" panose="020B0003030101060003" pitchFamily="34" charset="0"/>
            </a:endParaRPr>
          </a:p>
          <a:p>
            <a:r>
              <a:rPr lang="nl-NL" sz="2800" dirty="0">
                <a:latin typeface="Raleway" panose="020B0003030101060003" pitchFamily="34" charset="0"/>
                <a:hlinkClick r:id="rId6"/>
              </a:rPr>
              <a:t>Quiz over hoofdstuk 5</a:t>
            </a:r>
            <a:endParaRPr lang="nl-NL" sz="2800" dirty="0">
              <a:latin typeface="Raleway" panose="020B0003030101060003" pitchFamily="34" charset="0"/>
            </a:endParaRPr>
          </a:p>
        </p:txBody>
      </p:sp>
      <p:pic>
        <p:nvPicPr>
          <p:cNvPr id="8" name="Afbeelding 7" descr="Afbeelding met speler, shirt&#10;&#10;Automatisch gegenereerde beschrijving">
            <a:hlinkClick r:id="rId4"/>
            <a:extLst>
              <a:ext uri="{FF2B5EF4-FFF2-40B4-BE49-F238E27FC236}">
                <a16:creationId xmlns:a16="http://schemas.microsoft.com/office/drawing/2014/main" id="{532F4654-48C2-314B-93F7-00872F6A76A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0399" y="1724402"/>
            <a:ext cx="4531200" cy="254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5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Doelen hoofdstuk 5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nl-NL" dirty="0">
                <a:latin typeface="Raleway" panose="020B0503030101060003" pitchFamily="34" charset="77"/>
              </a:rPr>
              <a:t> Ik kan kenmerken van een verzorgingsstaat noemen en beschrijven. </a:t>
            </a:r>
          </a:p>
          <a:p>
            <a:pPr>
              <a:buFont typeface="Wingdings" pitchFamily="2" charset="2"/>
              <a:buChar char="q"/>
            </a:pPr>
            <a:r>
              <a:rPr lang="nl-NL" dirty="0">
                <a:latin typeface="Raleway" panose="020B0503030101060003" pitchFamily="34" charset="77"/>
              </a:rPr>
              <a:t> Ik kan herkennen dat linkse en rechtse politieke partijen andere standpunten hebben over werk. </a:t>
            </a:r>
          </a:p>
          <a:p>
            <a:pPr>
              <a:buFont typeface="Wingdings" pitchFamily="2" charset="2"/>
              <a:buChar char="q"/>
            </a:pPr>
            <a:r>
              <a:rPr lang="nl-NL" dirty="0">
                <a:latin typeface="Raleway" panose="020B0503030101060003" pitchFamily="34" charset="77"/>
              </a:rPr>
              <a:t> Ik kan uitleggen wat de rol van de overheid is bij het heffen van belasting. </a:t>
            </a:r>
          </a:p>
          <a:p>
            <a:pPr>
              <a:buFont typeface="Wingdings" pitchFamily="2" charset="2"/>
              <a:buChar char="q"/>
            </a:pPr>
            <a:r>
              <a:rPr lang="nl-NL" dirty="0">
                <a:latin typeface="Raleway" panose="020B0503030101060003" pitchFamily="34" charset="77"/>
              </a:rPr>
              <a:t> Ik kan 5 maatregelen noemen waarmee de overheid voor meer banen kan zorgen. </a:t>
            </a:r>
          </a:p>
          <a:p>
            <a:pPr>
              <a:buFont typeface="Wingdings" pitchFamily="2" charset="2"/>
              <a:buChar char="q"/>
            </a:pPr>
            <a:r>
              <a:rPr lang="nl-NL">
                <a:latin typeface="Raleway" panose="020B0503030101060003" pitchFamily="34" charset="77"/>
              </a:rPr>
              <a:t> Ik </a:t>
            </a:r>
            <a:r>
              <a:rPr lang="nl-NL" dirty="0">
                <a:latin typeface="Raleway" panose="020B0503030101060003" pitchFamily="34" charset="77"/>
              </a:rPr>
              <a:t>kan uitleggen dat meer werk zorgt voor minder sociale ongelijkheid. </a:t>
            </a:r>
          </a:p>
        </p:txBody>
      </p:sp>
      <p:pic>
        <p:nvPicPr>
          <p:cNvPr id="4" name="Graphic 3" descr="Werel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02524" y="6534132"/>
            <a:ext cx="278404" cy="278404"/>
          </a:xfrm>
          <a:prstGeom prst="rect">
            <a:avLst/>
          </a:prstGeom>
        </p:spPr>
      </p:pic>
      <p:sp>
        <p:nvSpPr>
          <p:cNvPr id="5" name="Tekstvak 4"/>
          <p:cNvSpPr txBox="1">
            <a:spLocks/>
          </p:cNvSpPr>
          <p:nvPr/>
        </p:nvSpPr>
        <p:spPr>
          <a:xfrm>
            <a:off x="8980928" y="6488668"/>
            <a:ext cx="321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uFillTx/>
                <a:latin typeface="Raleway" panose="020B0003030101060003" pitchFamily="34" charset="0"/>
              </a:rPr>
              <a:t>www.maatschappij-kunde.nl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416</Words>
  <Application>Microsoft Macintosh PowerPoint</Application>
  <PresentationFormat>Breedbeeld</PresentationFormat>
  <Paragraphs>57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Raleway</vt:lpstr>
      <vt:lpstr>Wingdings</vt:lpstr>
      <vt:lpstr>Kantoorthema</vt:lpstr>
      <vt:lpstr>Hoofdstuk 5</vt:lpstr>
      <vt:lpstr>Hoofdstuk 5 Salaris en belasting</vt:lpstr>
      <vt:lpstr>Hoofdstuk 5 Verzorgingsstaat</vt:lpstr>
      <vt:lpstr>Hoofdstuk 5 Politieke partijen</vt:lpstr>
      <vt:lpstr>Hoofdstuk 5 Maatregelen</vt:lpstr>
      <vt:lpstr>Hoofdstuk 5 Overig materiaal</vt:lpstr>
      <vt:lpstr>Doelen hoofdstuk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</dc:title>
  <dc:creator>Rachel Stoffelsen</dc:creator>
  <cp:lastModifiedBy>Madelie van Leijenhorst</cp:lastModifiedBy>
  <cp:revision>21</cp:revision>
  <dcterms:created xsi:type="dcterms:W3CDTF">2020-05-14T09:28:22Z</dcterms:created>
  <dcterms:modified xsi:type="dcterms:W3CDTF">2020-08-14T13:43:55Z</dcterms:modified>
</cp:coreProperties>
</file>