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5" r:id="rId3"/>
    <p:sldId id="266" r:id="rId4"/>
    <p:sldId id="259" r:id="rId5"/>
    <p:sldId id="260" r:id="rId6"/>
    <p:sldId id="267" r:id="rId7"/>
    <p:sldId id="262" r:id="rId8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472"/>
    <a:srgbClr val="68A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558"/>
  </p:normalViewPr>
  <p:slideViewPr>
    <p:cSldViewPr snapToGrid="0">
      <p:cViewPr varScale="1">
        <p:scale>
          <a:sx n="81" d="100"/>
          <a:sy n="81" d="100"/>
        </p:scale>
        <p:origin x="9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8171A-2E00-5040-9DB9-B2152436ED2D}" type="datetimeFigureOut">
              <a:rPr lang="nl-NL" smtClean="0"/>
              <a:t>18-8-2020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DAF2C-6F1D-844D-9E16-3A0EEFD6B4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65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Bekijk het filmpje van 1.39-2.28 minuut.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DAF2C-6F1D-844D-9E16-3A0EEFD6B41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96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18-8-2020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WWFuzdH9jDA&amp;feature=emb_titl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VTUXYYXM50&amp;feature=emb_tit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bb/quizh02/" TargetMode="External"/><Relationship Id="rId5" Type="http://schemas.openxmlformats.org/officeDocument/2006/relationships/hyperlink" Target="http://maatschappij-kunde.nl/domeinen/werk/werk-h02/" TargetMode="External"/><Relationship Id="rId4" Type="http://schemas.openxmlformats.org/officeDocument/2006/relationships/hyperlink" Target="https://www.youtube.com/watch?v=dxRlMZK3y6M&amp;t=130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388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99524" y="4138186"/>
            <a:ext cx="6992951" cy="408622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Waarom is werk belangrijk?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Basisbehoeften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Basisbehoeften: elementen die mensen nodig hebben om gelukkig te leven.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Piramide van </a:t>
            </a:r>
            <a:r>
              <a:rPr lang="nl-NL" sz="2400" dirty="0" err="1">
                <a:latin typeface="Raleway" panose="020B0003030101060003" pitchFamily="34" charset="0"/>
                <a:ea typeface="+mj-ea"/>
                <a:cs typeface="+mj-cs"/>
              </a:rPr>
              <a:t>Maslov</a:t>
            </a:r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pPr marL="0" indent="0">
              <a:buNone/>
            </a:pP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D3E2045-E7F9-FA48-B1D0-E9801852DFE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794" b="98836" l="2957" r="99739">
                        <a14:foregroundMark x1="42696" y1="6519" x2="40870" y2="90920"/>
                        <a14:foregroundMark x1="40870" y1="90920" x2="15565" y2="94761"/>
                        <a14:foregroundMark x1="15565" y1="94761" x2="11739" y2="79977"/>
                        <a14:foregroundMark x1="11739" y1="79977" x2="34696" y2="22817"/>
                        <a14:foregroundMark x1="39130" y1="10594" x2="80174" y2="17579"/>
                        <a14:foregroundMark x1="80174" y1="17579" x2="89913" y2="16414"/>
                        <a14:foregroundMark x1="89913" y1="16414" x2="78957" y2="12340"/>
                        <a14:foregroundMark x1="78957" y1="12340" x2="60174" y2="19092"/>
                        <a14:foregroundMark x1="60174" y1="19092" x2="47652" y2="20605"/>
                        <a14:foregroundMark x1="47652" y1="20605" x2="49565" y2="16764"/>
                        <a14:foregroundMark x1="91826" y1="14785" x2="96957" y2="16298"/>
                        <a14:foregroundMark x1="50522" y1="36088" x2="62957" y2="36321"/>
                        <a14:foregroundMark x1="62957" y1="36321" x2="58174" y2="41676"/>
                        <a14:foregroundMark x1="12609" y1="76601" x2="7652" y2="89173"/>
                        <a14:foregroundMark x1="7652" y1="89173" x2="25652" y2="87776"/>
                        <a14:foregroundMark x1="25652" y1="87776" x2="39304" y2="80093"/>
                        <a14:foregroundMark x1="39304" y1="80093" x2="81826" y2="96624"/>
                        <a14:foregroundMark x1="81826" y1="96624" x2="91391" y2="93714"/>
                        <a14:foregroundMark x1="91391" y1="93714" x2="73130" y2="83353"/>
                        <a14:foregroundMark x1="73130" y1="83353" x2="65478" y2="92317"/>
                        <a14:foregroundMark x1="65478" y1="92317" x2="38696" y2="94994"/>
                        <a14:foregroundMark x1="38696" y1="94994" x2="29130" y2="91735"/>
                        <a14:foregroundMark x1="29130" y1="91735" x2="21217" y2="83120"/>
                        <a14:foregroundMark x1="21217" y1="83120" x2="14696" y2="86845"/>
                        <a14:foregroundMark x1="6522" y1="87893" x2="14609" y2="96857"/>
                        <a14:foregroundMark x1="14609" y1="96857" x2="26609" y2="96740"/>
                        <a14:foregroundMark x1="26609" y1="96740" x2="39652" y2="99185"/>
                        <a14:foregroundMark x1="39652" y1="99185" x2="61391" y2="96624"/>
                        <a14:foregroundMark x1="61391" y1="96624" x2="82957" y2="97555"/>
                        <a14:foregroundMark x1="82957" y1="97555" x2="84174" y2="98836"/>
                        <a14:foregroundMark x1="9043" y1="82538" x2="3304" y2="94412"/>
                        <a14:foregroundMark x1="3304" y1="94412" x2="8261" y2="93481"/>
                        <a14:foregroundMark x1="42348" y1="7334" x2="42696" y2="4307"/>
                        <a14:foregroundMark x1="52435" y1="34109" x2="84522" y2="32596"/>
                        <a14:foregroundMark x1="84522" y1="32596" x2="95304" y2="33178"/>
                        <a14:foregroundMark x1="95304" y1="33178" x2="84261" y2="37253"/>
                        <a14:foregroundMark x1="84261" y1="37253" x2="51652" y2="35856"/>
                        <a14:foregroundMark x1="51652" y1="35856" x2="61739" y2="33877"/>
                        <a14:foregroundMark x1="61739" y1="33877" x2="97826" y2="34924"/>
                        <a14:foregroundMark x1="97826" y1="34924" x2="77565" y2="30501"/>
                        <a14:foregroundMark x1="77565" y1="30501" x2="57304" y2="33295"/>
                        <a14:foregroundMark x1="57304" y1="33295" x2="53217" y2="31315"/>
                        <a14:foregroundMark x1="95565" y1="11641" x2="98609" y2="18743"/>
                        <a14:foregroundMark x1="95565" y1="32014" x2="98870" y2="35623"/>
                        <a14:foregroundMark x1="96783" y1="51455" x2="99043" y2="54249"/>
                        <a14:foregroundMark x1="97913" y1="70198" x2="99217" y2="72759"/>
                        <a14:foregroundMark x1="93739" y1="11641" x2="99565" y2="15716"/>
                        <a14:foregroundMark x1="94870" y1="34342" x2="99826" y2="34575"/>
                        <a14:foregroundMark x1="40609" y1="6868" x2="42696" y2="2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743" y="2479267"/>
            <a:ext cx="4950350" cy="36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9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Welzijn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Welzijn: jouw </a:t>
            </a:r>
            <a:r>
              <a:rPr lang="nl-NL" dirty="0" err="1">
                <a:latin typeface="Raleway" panose="020B0003030101060003" pitchFamily="34" charset="0"/>
                <a:ea typeface="+mj-ea"/>
                <a:cs typeface="+mj-cs"/>
              </a:rPr>
              <a:t>geluksbeleving</a:t>
            </a: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 en geestelijke en lichamelijke gezondheid.</a:t>
            </a:r>
          </a:p>
          <a:p>
            <a:pPr marL="0" indent="0">
              <a:buNone/>
            </a:pPr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Voorbeeld: door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 goede contacten met collega’s wordt de basisbehoefte ‘sociale contacten’ vervuld. Hierdoor voel je je gelukkiger dan wanneer je geen werk hebt.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5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Werkloosheid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  <a:hlinkClick r:id="rId4"/>
              </a:rPr>
              <a:t>Werkloos</a:t>
            </a: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: als je geen werk hebt.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In Nederland hoor je bij de werkloze beroepsbevolking als…</a:t>
            </a:r>
          </a:p>
          <a:p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…je tussen de 15 en 75 jaar bent</a:t>
            </a:r>
          </a:p>
          <a:p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…je geen betaald werk hebt</a:t>
            </a:r>
          </a:p>
          <a:p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…je op zoek bent naar betaald werk</a:t>
            </a:r>
          </a:p>
          <a:p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…je per direct beschikbaar bent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Gevolgen werkloosheid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Gevolgen werkloosheid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992B7E1-4794-A94F-9FA7-FFC89102B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93785"/>
              </p:ext>
            </p:extLst>
          </p:nvPr>
        </p:nvGraphicFramePr>
        <p:xfrm>
          <a:off x="838200" y="2687320"/>
          <a:ext cx="10800000" cy="1833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958476694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37054410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617103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  <a:hlinkClick r:id="rId4"/>
                        </a:rPr>
                        <a:t>Financiële gevolgen</a:t>
                      </a:r>
                      <a:endParaRPr lang="nl-NL" dirty="0"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Sociale gevolgen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Persoonlijke gevolgen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008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Je verdient geen geld. Hierdoor kan je minder kopen. Je hebt misschien genoeg om van te leven, maar geen geld voor extra’s.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Zonder werk heb je minder contact met mensen. Hierdoor kan je je eenzaam of somber voelen.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Raleway" panose="020B0503030101060003" pitchFamily="34" charset="77"/>
                        </a:rPr>
                        <a:t>Je kunt je een mislukkeling voelen omdat je geen werk hebt. Dit kan stress opleveren.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2396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2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200" y="1859339"/>
            <a:ext cx="980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materiaal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2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9" name="Afbeelding 8" descr="Afbeelding met speler, shirt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05930516-897B-9645-BD3C-4B3A4E0AB62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399" y="1724402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7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5 basisbehoeften van Maslow noemen en herkennen.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uitleggen wat welzijn 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4 kenmerken van de werkloze beroepsbevolking noemen en herkennen.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</a:t>
            </a:r>
            <a:r>
              <a:rPr lang="nl-NL" dirty="0">
                <a:latin typeface="Raleway" panose="020B0003030101060003" pitchFamily="34" charset="0"/>
              </a:rPr>
              <a:t>Ik kan 3 gevolgen van werkloosheid noemen en herkennen.</a:t>
            </a: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293</Words>
  <Application>Microsoft Office PowerPoint</Application>
  <PresentationFormat>Breedbeeld</PresentationFormat>
  <Paragraphs>48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Wingdings</vt:lpstr>
      <vt:lpstr>Kantoorthema</vt:lpstr>
      <vt:lpstr>Hoofdstuk 2</vt:lpstr>
      <vt:lpstr>Hoofdstuk 2 Basisbehoeften</vt:lpstr>
      <vt:lpstr>Hoofdstuk 2 Welzijn</vt:lpstr>
      <vt:lpstr>Hoofdstuk 2 Werkloosheid</vt:lpstr>
      <vt:lpstr>Hoofdstuk 2 Gevolgen werkloosheid</vt:lpstr>
      <vt:lpstr>Hoofdstuk 2 Overig materiaal</vt:lpstr>
      <vt:lpstr>Doelen hoofdstuk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Rosalie van der Stege</cp:lastModifiedBy>
  <cp:revision>29</cp:revision>
  <dcterms:created xsi:type="dcterms:W3CDTF">2020-05-14T09:28:22Z</dcterms:created>
  <dcterms:modified xsi:type="dcterms:W3CDTF">2020-08-18T09:55:09Z</dcterms:modified>
</cp:coreProperties>
</file>