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  <p:sldId id="265" r:id="rId6"/>
    <p:sldId id="262" r:id="rId7"/>
  </p:sldIdLst>
  <p:sldSz cx="12192000" cy="6858000"/>
  <p:notesSz cx="6858000" cy="9144000"/>
  <p:defaultTextStyle>
    <a:defPPr>
      <a:defRPr lang="nl-NL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9472"/>
    <a:srgbClr val="68A8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59" autoAdjust="0"/>
    <p:restoredTop sz="94558"/>
  </p:normalViewPr>
  <p:slideViewPr>
    <p:cSldViewPr snapToGrid="0">
      <p:cViewPr varScale="1">
        <p:scale>
          <a:sx n="81" d="100"/>
          <a:sy n="81" d="100"/>
        </p:scale>
        <p:origin x="112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nl-NL">
                <a:uFillTx/>
              </a:rPr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nl-NL">
              <a:uFillTx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nl-NL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atschappij-kunde.nl/domeinen/werk/quizzen-werk/bb/quizh01/" TargetMode="External"/><Relationship Id="rId5" Type="http://schemas.openxmlformats.org/officeDocument/2006/relationships/hyperlink" Target="http://maatschappij-kunde.nl/domeinen/werk/werk-h01/" TargetMode="External"/><Relationship Id="rId4" Type="http://schemas.openxmlformats.org/officeDocument/2006/relationships/hyperlink" Target="https://www.youtube.com/watch?v=ky38nrS_C44&amp;t=51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38880" y="3007360"/>
            <a:ext cx="4714240" cy="1105218"/>
          </a:xfrm>
        </p:spPr>
        <p:txBody>
          <a:bodyPr/>
          <a:lstStyle/>
          <a:p>
            <a:r>
              <a:rPr lang="nl-NL" sz="5400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 1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99524" y="4138186"/>
            <a:ext cx="6992951" cy="408622"/>
          </a:xfrm>
        </p:spPr>
        <p:txBody>
          <a:bodyPr>
            <a:noAutofit/>
          </a:bodyPr>
          <a:lstStyle/>
          <a:p>
            <a:r>
              <a:rPr lang="nl-NL" sz="3200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Wat is werk en hoe krijg je werk?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1 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Arbeid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Werk (=arbeid): iets nuttigs doen voor anderen of jezelf.</a:t>
            </a:r>
          </a:p>
          <a:p>
            <a:pPr marL="0" indent="0">
              <a:buNone/>
            </a:pPr>
            <a: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  <a:t>&gt; Voorbeeld: kapper of vakkenvuller</a:t>
            </a:r>
          </a:p>
          <a:p>
            <a:endParaRPr lang="nl-NL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Betaalde arbeid: als je geld krijgt voor het werk dat je doet.</a:t>
            </a:r>
          </a:p>
          <a:p>
            <a:pPr marL="0" indent="0">
              <a:buNone/>
            </a:pPr>
            <a: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  <a:t>&gt; Voorbeeld: verpleegkundige in een verzorgingstehuis</a:t>
            </a:r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dirty="0"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Onbetaalde arbeid: als je niet betaald krijgt voo</a:t>
            </a:r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r het werk dat je doet.</a:t>
            </a:r>
          </a:p>
          <a:p>
            <a:pPr marL="0" indent="0">
              <a:buNone/>
            </a:pPr>
            <a:r>
              <a:rPr lang="nl-NL" sz="2400" dirty="0">
                <a:uFillTx/>
                <a:latin typeface="Raleway" panose="020B0003030101060003" pitchFamily="34" charset="0"/>
                <a:ea typeface="+mj-ea"/>
                <a:cs typeface="+mj-cs"/>
              </a:rPr>
              <a:t>&gt; Voorbeeld: vrijwilliger </a:t>
            </a:r>
            <a: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  <a:t>bij een sportvereniging</a:t>
            </a:r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1 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Een baan vinden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Manieren om een baan te vinden:</a:t>
            </a:r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graphicFrame>
        <p:nvGraphicFramePr>
          <p:cNvPr id="7" name="Tijdelijke aanduiding voor inhoud 3">
            <a:extLst>
              <a:ext uri="{FF2B5EF4-FFF2-40B4-BE49-F238E27FC236}">
                <a16:creationId xmlns:a16="http://schemas.microsoft.com/office/drawing/2014/main" id="{AF8D9E79-502C-FF4B-BC83-21F423853F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724503"/>
              </p:ext>
            </p:extLst>
          </p:nvPr>
        </p:nvGraphicFramePr>
        <p:xfrm>
          <a:off x="838200" y="2362668"/>
          <a:ext cx="10515600" cy="3992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6805137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035750956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</a:rPr>
                        <a:t>Manieren om een baan te vinden</a:t>
                      </a:r>
                    </a:p>
                  </a:txBody>
                  <a:tcPr>
                    <a:solidFill>
                      <a:srgbClr val="5894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</a:rPr>
                        <a:t>Uitleg</a:t>
                      </a:r>
                    </a:p>
                  </a:txBody>
                  <a:tcPr>
                    <a:solidFill>
                      <a:srgbClr val="5894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98367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</a:rPr>
                        <a:t>Open sollicitatie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</a:rPr>
                        <a:t>Zonder een vacature contact opnemen met een bedrijf.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728979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r>
                        <a:rPr lang="nl-NL" sz="2000" dirty="0" err="1">
                          <a:latin typeface="Raleway" panose="020B0503030101060003" pitchFamily="34" charset="77"/>
                        </a:rPr>
                        <a:t>Social</a:t>
                      </a:r>
                      <a:r>
                        <a:rPr lang="nl-NL" sz="2000" dirty="0">
                          <a:latin typeface="Raleway" panose="020B0503030101060003" pitchFamily="34" charset="77"/>
                        </a:rPr>
                        <a:t>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</a:rPr>
                        <a:t>Online je CV plaatsen of oproep op bijv. LinkedIn.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439369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</a:rPr>
                        <a:t>Netwerken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</a:rPr>
                        <a:t>'Via via’ een baan vinden.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866575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</a:rPr>
                        <a:t>Advertenties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</a:rPr>
                        <a:t>Bericht uit de krant of op het internet.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86763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>
                          <a:latin typeface="Raleway" panose="020B0503030101060003" pitchFamily="34" charset="77"/>
                        </a:rPr>
                        <a:t>Uitzendbureau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</a:rPr>
                        <a:t>Een bedrijf dat naar een baan zoekt voor jou.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136697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</a:rPr>
                        <a:t>UWV </a:t>
                      </a:r>
                      <a:r>
                        <a:rPr lang="nl-NL" sz="2000" dirty="0" err="1">
                          <a:latin typeface="Raleway" panose="020B0503030101060003" pitchFamily="34" charset="77"/>
                        </a:rPr>
                        <a:t>WERKbedrijf</a:t>
                      </a:r>
                      <a:endParaRPr lang="nl-NL" sz="2000" dirty="0">
                        <a:latin typeface="Raleway" panose="020B0503030101060003" pitchFamily="34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</a:rPr>
                        <a:t>Instelling van de overheid die jou helpt zoeken naar een baan en je tips geeft.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501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0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1 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Betaalde arbeid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Voor betaalde arbeid heb je vaak een opleiding nodig.</a:t>
            </a:r>
          </a:p>
          <a:p>
            <a:pPr marL="0" indent="0">
              <a:buNone/>
            </a:pPr>
            <a:r>
              <a:rPr lang="nl-NL" sz="2400" dirty="0">
                <a:uFillTx/>
                <a:latin typeface="Raleway" panose="020B0003030101060003" pitchFamily="34" charset="0"/>
                <a:ea typeface="+mj-ea"/>
                <a:cs typeface="+mj-cs"/>
              </a:rPr>
              <a:t>&gt; Voorbeeld: politieagent.</a:t>
            </a:r>
          </a:p>
          <a:p>
            <a:pPr marL="0" indent="0">
              <a:buNone/>
            </a:pPr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Voor sommige betaalde arbeid heb je geen opleiding nodig.</a:t>
            </a:r>
          </a:p>
          <a:p>
            <a:pPr marL="0" indent="0">
              <a:buNone/>
            </a:pPr>
            <a:r>
              <a:rPr lang="nl-NL" sz="2400" dirty="0">
                <a:uFillTx/>
                <a:latin typeface="Raleway" panose="020B0003030101060003" pitchFamily="34" charset="0"/>
                <a:ea typeface="+mj-ea"/>
                <a:cs typeface="+mj-cs"/>
              </a:rPr>
              <a:t>&gt; Voorbeeld: als jongere oppassen op kinderen uit de buurt.</a:t>
            </a:r>
          </a:p>
          <a:p>
            <a:pPr marL="0" indent="0">
              <a:buNone/>
            </a:pPr>
            <a:endParaRPr lang="nl-NL" dirty="0">
              <a:uFillTx/>
              <a:latin typeface="Raleway" panose="020B0003030101060003" pitchFamily="34" charset="0"/>
              <a:ea typeface="+mj-ea"/>
              <a:cs typeface="+mj-cs"/>
            </a:endParaRP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61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1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 Overig materiaal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>
              <a:uFillTx/>
              <a:latin typeface="Raleway" panose="020B00030301010600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nl-NL" dirty="0">
              <a:uFillTx/>
              <a:latin typeface="Raleway" panose="020B00030301010600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nl-NL" dirty="0">
              <a:uFillTx/>
            </a:endParaRPr>
          </a:p>
        </p:txBody>
      </p:sp>
      <p:pic>
        <p:nvPicPr>
          <p:cNvPr id="4" name="Graphic 3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sp>
        <p:nvSpPr>
          <p:cNvPr id="5" name="Tekstvak 4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 panose="020B0003030101060003" pitchFamily="34" charset="0"/>
                <a:ea typeface="+mn-ea"/>
                <a:cs typeface="+mn-cs"/>
              </a:rPr>
              <a:t>www.maatschappij-kunde.nl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D44D752-AFD7-DA42-9CEE-F661F0CD40C5}"/>
              </a:ext>
            </a:extLst>
          </p:cNvPr>
          <p:cNvSpPr/>
          <p:nvPr/>
        </p:nvSpPr>
        <p:spPr>
          <a:xfrm>
            <a:off x="838199" y="1859339"/>
            <a:ext cx="774125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latin typeface="Raleway" panose="020B0003030101060003" pitchFamily="34" charset="0"/>
                <a:hlinkClick r:id="rId4"/>
              </a:rPr>
              <a:t>YouTube</a:t>
            </a:r>
            <a:r>
              <a:rPr lang="nl-NL" sz="2800" dirty="0">
                <a:latin typeface="Raleway" panose="020B0003030101060003" pitchFamily="34" charset="0"/>
              </a:rPr>
              <a:t>:</a:t>
            </a: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r>
              <a:rPr lang="nl-NL" sz="2800" dirty="0">
                <a:latin typeface="Raleway" panose="020B0003030101060003" pitchFamily="34" charset="0"/>
                <a:hlinkClick r:id="rId5"/>
              </a:rPr>
              <a:t>Extra informatie op maatschappij-</a:t>
            </a:r>
            <a:r>
              <a:rPr lang="nl-NL" sz="2800" dirty="0" err="1">
                <a:latin typeface="Raleway" panose="020B0003030101060003" pitchFamily="34" charset="0"/>
                <a:hlinkClick r:id="rId5"/>
              </a:rPr>
              <a:t>kunde.nl</a:t>
            </a:r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r>
              <a:rPr lang="nl-NL" sz="2800" dirty="0">
                <a:latin typeface="Raleway" panose="020B0003030101060003" pitchFamily="34" charset="0"/>
                <a:hlinkClick r:id="rId6"/>
              </a:rPr>
              <a:t>Quiz over hoofdstuk 1</a:t>
            </a:r>
            <a:endParaRPr lang="nl-NL" sz="2800" dirty="0">
              <a:latin typeface="Raleway" panose="020B0003030101060003" pitchFamily="34" charset="0"/>
            </a:endParaRPr>
          </a:p>
        </p:txBody>
      </p:sp>
      <p:pic>
        <p:nvPicPr>
          <p:cNvPr id="8" name="Afbeelding 7" descr="Afbeelding met speler&#10;&#10;Automatisch gegenereerde beschrijving">
            <a:hlinkClick r:id="rId4"/>
            <a:extLst>
              <a:ext uri="{FF2B5EF4-FFF2-40B4-BE49-F238E27FC236}">
                <a16:creationId xmlns:a16="http://schemas.microsoft.com/office/drawing/2014/main" id="{FFFE7CB2-8F70-324E-A13E-6D41CFDAB154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0400" y="1724402"/>
            <a:ext cx="4531200" cy="254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357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Doelen hoofdstuk 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latin typeface="Raleway" panose="020B0003030101060003" pitchFamily="34" charset="0"/>
              </a:rPr>
              <a:t> Ik kan een voorbeeld van werk noemen.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latin typeface="Raleway" panose="020B0003030101060003" pitchFamily="34" charset="0"/>
              </a:rPr>
              <a:t> Ik kan een voorbeeld noemen van betaalde arbeid en van onbetaalde arbeid.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>
                <a:latin typeface="Raleway" panose="020B0003030101060003" pitchFamily="34" charset="0"/>
              </a:rPr>
              <a:t> </a:t>
            </a:r>
            <a:r>
              <a:rPr lang="nl-NL" dirty="0">
                <a:latin typeface="Raleway" panose="020B0003030101060003" pitchFamily="34" charset="0"/>
              </a:rPr>
              <a:t>Ik kan 6 manieren noemen hoe je aan werk kunt komen.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>
                <a:latin typeface="Raleway" panose="020B0003030101060003" pitchFamily="34" charset="0"/>
              </a:rPr>
              <a:t> </a:t>
            </a:r>
            <a:r>
              <a:rPr lang="nl-NL" dirty="0">
                <a:latin typeface="Raleway" panose="020B0003030101060003" pitchFamily="34" charset="0"/>
              </a:rPr>
              <a:t>Ik kan uitleggen dat een diploma je kans op werk groter maakt.</a:t>
            </a:r>
          </a:p>
        </p:txBody>
      </p:sp>
      <p:pic>
        <p:nvPicPr>
          <p:cNvPr id="4" name="Graphic 3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sp>
        <p:nvSpPr>
          <p:cNvPr id="5" name="Tekstvak 4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300</Words>
  <Application>Microsoft Office PowerPoint</Application>
  <PresentationFormat>Breedbeeld</PresentationFormat>
  <Paragraphs>54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Raleway</vt:lpstr>
      <vt:lpstr>Wingdings</vt:lpstr>
      <vt:lpstr>Kantoorthema</vt:lpstr>
      <vt:lpstr>Hoofdstuk 1</vt:lpstr>
      <vt:lpstr>Hoofdstuk 1 Arbeid</vt:lpstr>
      <vt:lpstr>Hoofdstuk 1 Een baan vinden</vt:lpstr>
      <vt:lpstr>Hoofdstuk 1 Betaalde arbeid</vt:lpstr>
      <vt:lpstr>Hoofdstuk 1 Overig materiaal</vt:lpstr>
      <vt:lpstr>Doelen hoofdstuk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</dc:title>
  <dc:creator>Rachel Stoffelsen</dc:creator>
  <cp:lastModifiedBy>Rosalie van der Stege</cp:lastModifiedBy>
  <cp:revision>21</cp:revision>
  <dcterms:created xsi:type="dcterms:W3CDTF">2020-05-14T09:28:22Z</dcterms:created>
  <dcterms:modified xsi:type="dcterms:W3CDTF">2020-08-18T09:53:55Z</dcterms:modified>
</cp:coreProperties>
</file>