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71" r:id="rId6"/>
    <p:sldId id="272" r:id="rId7"/>
    <p:sldId id="273" r:id="rId8"/>
    <p:sldId id="274" r:id="rId9"/>
    <p:sldId id="262" r:id="rId10"/>
  </p:sldIdLst>
  <p:sldSz cx="12192000" cy="6858000"/>
  <p:notesSz cx="6858000" cy="9144000"/>
  <p:defaultTextStyle>
    <a:defPPr>
      <a:defRPr lang="nl-NL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nl-NL">
                <a:uFillTx/>
              </a:rPr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uFillTx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nl-NL">
                <a:uFillTx/>
              </a:rPr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90C-8BD8-4D21-B033-5597B7E1BCCB}" type="datetimeFigureOut">
              <a:rPr lang="nl-NL" smtClean="0">
                <a:uFillTx/>
              </a:rPr>
              <a:t>20-8-2020</a:t>
            </a:fld>
            <a:endParaRPr lang="nl-NL">
              <a:uFillTx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573-8A56-4481-9FA7-2B69CE6F9DC0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uFillTx/>
              </a:rPr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>
                <a:uFillTx/>
              </a:rPr>
              <a:t>Klikken om de tekststijl van het model te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90C-8BD8-4D21-B033-5597B7E1BCCB}" type="datetimeFigureOut">
              <a:rPr lang="nl-NL" smtClean="0">
                <a:uFillTx/>
              </a:rPr>
              <a:t>20-8-2020</a:t>
            </a:fld>
            <a:endParaRPr lang="nl-NL">
              <a:uFillTx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573-8A56-4481-9FA7-2B69CE6F9DC0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>
                <a:uFillTx/>
              </a:rPr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>
                <a:uFillTx/>
              </a:rPr>
              <a:t>Klikken om de tekststijl van het model te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90C-8BD8-4D21-B033-5597B7E1BCCB}" type="datetimeFigureOut">
              <a:rPr lang="nl-NL" smtClean="0">
                <a:uFillTx/>
              </a:rPr>
              <a:t>20-8-2020</a:t>
            </a:fld>
            <a:endParaRPr lang="nl-NL">
              <a:uFillTx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573-8A56-4481-9FA7-2B69CE6F9DC0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uFillTx/>
              </a:rPr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>
                <a:uFillTx/>
              </a:rPr>
              <a:t>Klikken om de tekststijl van het model te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90C-8BD8-4D21-B033-5597B7E1BCCB}" type="datetimeFigureOut">
              <a:rPr lang="nl-NL" smtClean="0">
                <a:uFillTx/>
              </a:rPr>
              <a:t>20-8-2020</a:t>
            </a:fld>
            <a:endParaRPr lang="nl-NL">
              <a:uFillTx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573-8A56-4481-9FA7-2B69CE6F9DC0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nl-NL">
                <a:uFillTx/>
              </a:rPr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nl-NL">
                <a:uFillTx/>
              </a:rPr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90C-8BD8-4D21-B033-5597B7E1BCCB}" type="datetimeFigureOut">
              <a:rPr lang="nl-NL" smtClean="0">
                <a:uFillTx/>
              </a:rPr>
              <a:t>20-8-2020</a:t>
            </a:fld>
            <a:endParaRPr lang="nl-NL">
              <a:uFillTx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573-8A56-4481-9FA7-2B69CE6F9DC0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uFillTx/>
              </a:rPr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>
                <a:uFillTx/>
              </a:rPr>
              <a:t>Klikken om de tekststijl van het model te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>
                <a:uFillTx/>
              </a:rPr>
              <a:t>Klikken om de tekststijl van het model te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90C-8BD8-4D21-B033-5597B7E1BCCB}" type="datetimeFigureOut">
              <a:rPr lang="nl-NL" smtClean="0">
                <a:uFillTx/>
              </a:rPr>
              <a:t>20-8-2020</a:t>
            </a:fld>
            <a:endParaRPr lang="nl-NL">
              <a:uFillTx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573-8A56-4481-9FA7-2B69CE6F9DC0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>
                <a:uFillTx/>
              </a:rPr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nl-NL">
                <a:uFillTx/>
              </a:rPr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>
                <a:uFillTx/>
              </a:rPr>
              <a:t>Klikken om de tekststijl van het model te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nl-NL">
                <a:uFillTx/>
              </a:rPr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>
                <a:uFillTx/>
              </a:rPr>
              <a:t>Klikken om de tekststijl van het model te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90C-8BD8-4D21-B033-5597B7E1BCCB}" type="datetimeFigureOut">
              <a:rPr lang="nl-NL" smtClean="0">
                <a:uFillTx/>
              </a:rPr>
              <a:t>20-8-2020</a:t>
            </a:fld>
            <a:endParaRPr lang="nl-NL">
              <a:uFillTx/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573-8A56-4481-9FA7-2B69CE6F9DC0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uFillTx/>
              </a:rPr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90C-8BD8-4D21-B033-5597B7E1BCCB}" type="datetimeFigureOut">
              <a:rPr lang="nl-NL" smtClean="0">
                <a:uFillTx/>
              </a:rPr>
              <a:t>20-8-2020</a:t>
            </a:fld>
            <a:endParaRPr lang="nl-NL">
              <a:uFillTx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573-8A56-4481-9FA7-2B69CE6F9DC0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90C-8BD8-4D21-B033-5597B7E1BCCB}" type="datetimeFigureOut">
              <a:rPr lang="nl-NL" smtClean="0">
                <a:uFillTx/>
              </a:rPr>
              <a:t>20-8-2020</a:t>
            </a:fld>
            <a:endParaRPr lang="nl-NL">
              <a:uFillTx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573-8A56-4481-9FA7-2B69CE6F9DC0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nl-NL">
                <a:uFillTx/>
              </a:rPr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nl-NL">
                <a:uFillTx/>
              </a:rPr>
              <a:t>Klikken om de tekststijl van het model te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nl-NL">
                <a:uFillTx/>
              </a:rPr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90C-8BD8-4D21-B033-5597B7E1BCCB}" type="datetimeFigureOut">
              <a:rPr lang="nl-NL" smtClean="0">
                <a:uFillTx/>
              </a:rPr>
              <a:t>20-8-2020</a:t>
            </a:fld>
            <a:endParaRPr lang="nl-NL">
              <a:uFillTx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573-8A56-4481-9FA7-2B69CE6F9DC0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nl-NL">
                <a:uFillTx/>
              </a:rPr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nl-NL">
              <a:uFillTx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nl-NL">
                <a:uFillTx/>
              </a:rPr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90C-8BD8-4D21-B033-5597B7E1BCCB}" type="datetimeFigureOut">
              <a:rPr lang="nl-NL" smtClean="0">
                <a:uFillTx/>
              </a:rPr>
              <a:t>20-8-2020</a:t>
            </a:fld>
            <a:endParaRPr lang="nl-NL">
              <a:uFillTx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9573-8A56-4481-9FA7-2B69CE6F9DC0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>
                <a:uFillTx/>
              </a:rPr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>
                <a:uFillTx/>
              </a:rPr>
              <a:t>Klikken om de tekststijl van het model te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78CBA90C-8BD8-4D21-B033-5597B7E1BCCB}" type="datetimeFigureOut">
              <a:rPr lang="nl-NL" smtClean="0">
                <a:uFillTx/>
              </a:rPr>
              <a:t>20-8-2020</a:t>
            </a:fld>
            <a:endParaRPr lang="nl-NL">
              <a:uFillTx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nl-NL">
              <a:uFillTx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B5C9573-8A56-4481-9FA7-2B69CE6F9DC0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nl-NL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wtJynrgbw&amp;feature=emb_log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4tIKUYKQlA&amp;feature=emb_log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MVu9H9haTI&amp;feature=emb_log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atschappij-kunde.nl/domeinen/pluri/quizzen-pluri/kgt/quizh07" TargetMode="External"/><Relationship Id="rId5" Type="http://schemas.openxmlformats.org/officeDocument/2006/relationships/hyperlink" Target="http://maatschappij-kunde.nl/domeinen/pluri/pluri-h07/" TargetMode="External"/><Relationship Id="rId4" Type="http://schemas.openxmlformats.org/officeDocument/2006/relationships/hyperlink" Target="https://www.youtube.com/watch?v=MpSUutOeLeg&amp;list=PLlMX_PjU_aa_chEzx_klrUMffWmkgbiZ-&amp;index=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8880" y="3007360"/>
            <a:ext cx="4714240" cy="1105218"/>
          </a:xfrm>
        </p:spPr>
        <p:txBody>
          <a:bodyPr/>
          <a:lstStyle/>
          <a:p>
            <a:r>
              <a:rPr lang="nl-NL" sz="5400" dirty="0">
                <a:solidFill>
                  <a:schemeClr val="bg1"/>
                </a:solidFill>
                <a:uFillTx/>
                <a:latin typeface="Raleway" panose="020B0003030101060003" pitchFamily="34" charset="0"/>
              </a:rPr>
              <a:t>Hoofdstuk</a:t>
            </a:r>
            <a:r>
              <a:rPr lang="nl-NL" dirty="0">
                <a:solidFill>
                  <a:schemeClr val="bg1"/>
                </a:solidFill>
                <a:uFillTx/>
                <a:latin typeface="Raleway" panose="020B0003030101060003" pitchFamily="34" charset="0"/>
              </a:rPr>
              <a:t> 7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74463" y="4112578"/>
            <a:ext cx="6043073" cy="422031"/>
          </a:xfrm>
        </p:spPr>
        <p:txBody>
          <a:bodyPr>
            <a:noAutofit/>
          </a:bodyPr>
          <a:lstStyle/>
          <a:p>
            <a:r>
              <a:rPr lang="nl-NL" sz="3200" dirty="0">
                <a:solidFill>
                  <a:schemeClr val="bg1"/>
                </a:solidFill>
                <a:uFillTx/>
                <a:latin typeface="Raleway" panose="020B0003030101060003" pitchFamily="34" charset="0"/>
              </a:rPr>
              <a:t>Hoe was het vroeger en hoe is het in de toekomst?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uFillTx/>
                <a:latin typeface="Raleway" panose="020B0003030101060003" pitchFamily="34" charset="0"/>
              </a:rPr>
              <a:t>Hoofdstuk 7 </a:t>
            </a:r>
            <a:r>
              <a:rPr lang="nl-NL" dirty="0">
                <a:solidFill>
                  <a:schemeClr val="bg1"/>
                </a:solidFill>
                <a:uFillTx/>
                <a:latin typeface="Raleway" panose="020B0003030101060003" pitchFamily="34" charset="0"/>
              </a:rPr>
              <a:t>Katholiek en protestant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4"/>
            <a:ext cx="6668387" cy="4663043"/>
          </a:xfrm>
        </p:spPr>
        <p:txBody>
          <a:bodyPr>
            <a:normAutofit fontScale="92500" lnSpcReduction="20000"/>
          </a:bodyPr>
          <a:lstStyle/>
          <a:p>
            <a:r>
              <a:rPr lang="nl-NL" sz="3000" dirty="0">
                <a:uFillTx/>
                <a:latin typeface="Raleway" panose="020B0003030101060003" pitchFamily="34" charset="0"/>
                <a:ea typeface="+mj-ea"/>
                <a:cs typeface="+mj-cs"/>
              </a:rPr>
              <a:t>Europa was een paar eeuwen terug een christelijk werelddeel. In het zuiden waren mensen katholiek. In het noorden waren mensen protestants.</a:t>
            </a:r>
          </a:p>
          <a:p>
            <a:r>
              <a:rPr lang="nl-NL" sz="3000" dirty="0">
                <a:latin typeface="Raleway" panose="020B0003030101060003" pitchFamily="34" charset="0"/>
                <a:ea typeface="+mj-ea"/>
                <a:cs typeface="+mj-cs"/>
              </a:rPr>
              <a:t>In Nederland waren veel mensen protestants. </a:t>
            </a:r>
          </a:p>
          <a:p>
            <a:r>
              <a:rPr lang="nl-NL" sz="3000" dirty="0">
                <a:uFillTx/>
                <a:latin typeface="Raleway" panose="020B0003030101060003" pitchFamily="34" charset="0"/>
                <a:ea typeface="+mj-ea"/>
                <a:cs typeface="+mj-cs"/>
              </a:rPr>
              <a:t>Veel protestantse vluchtelingen uit andere landen </a:t>
            </a:r>
            <a:r>
              <a:rPr lang="nl-NL" sz="3000" dirty="0">
                <a:latin typeface="Raleway" panose="020B0003030101060003" pitchFamily="34" charset="0"/>
                <a:ea typeface="+mj-ea"/>
                <a:cs typeface="+mj-cs"/>
              </a:rPr>
              <a:t>(voornamelijk Frankrijk) kwamen naar Nederland. In hun eigen land werden zij vervolgd om hun geloof. </a:t>
            </a:r>
          </a:p>
          <a:p>
            <a:r>
              <a:rPr lang="nl-NL" sz="3000" dirty="0">
                <a:uFillTx/>
                <a:latin typeface="Raleway" panose="020B0003030101060003" pitchFamily="34" charset="0"/>
                <a:ea typeface="+mj-ea"/>
                <a:cs typeface="+mj-cs"/>
              </a:rPr>
              <a:t>Ook Joodse vluchtelingen uit Frankrijk en Portugal kwamen naar Nederland.</a:t>
            </a:r>
            <a:endParaRPr lang="nl-NL" sz="2600" dirty="0">
              <a:uFillTx/>
              <a:latin typeface="Raleway" panose="020B0003030101060003" pitchFamily="34" charset="0"/>
              <a:ea typeface="+mj-ea"/>
              <a:cs typeface="+mj-cs"/>
            </a:endParaRPr>
          </a:p>
        </p:txBody>
      </p:sp>
      <p:sp>
        <p:nvSpPr>
          <p:cNvPr id="4" name="Tekstvak 3"/>
          <p:cNvSpPr txBox="1">
            <a:spLocks/>
          </p:cNvSpPr>
          <p:nvPr/>
        </p:nvSpPr>
        <p:spPr>
          <a:xfrm>
            <a:off x="8980928" y="6488668"/>
            <a:ext cx="321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uFillTx/>
                <a:latin typeface="Raleway" panose="020B0003030101060003" pitchFamily="34" charset="0"/>
              </a:rPr>
              <a:t>www.maatschappij-kunde.nl</a:t>
            </a:r>
          </a:p>
        </p:txBody>
      </p:sp>
      <p:pic>
        <p:nvPicPr>
          <p:cNvPr id="6" name="Graphic 5" descr="Werel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524" y="6534132"/>
            <a:ext cx="278404" cy="278404"/>
          </a:xfrm>
          <a:prstGeom prst="rect">
            <a:avLst/>
          </a:prstGeom>
        </p:spPr>
      </p:pic>
      <p:pic>
        <p:nvPicPr>
          <p:cNvPr id="7" name="Afbeelding 6" descr="Afbeelding met tekst, kaart&#10;&#10;Automatisch gegenereerde beschrijving">
            <a:extLst>
              <a:ext uri="{FF2B5EF4-FFF2-40B4-BE49-F238E27FC236}">
                <a16:creationId xmlns:a16="http://schemas.microsoft.com/office/drawing/2014/main" id="{33E94035-AF6E-7144-9ED6-F8DB06D6C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579" y="1668705"/>
            <a:ext cx="4150344" cy="470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uFillTx/>
                <a:latin typeface="Raleway" panose="020B0003030101060003" pitchFamily="34" charset="0"/>
              </a:rPr>
              <a:t>Hoofdstuk 7 </a:t>
            </a:r>
            <a:r>
              <a:rPr lang="nl-NL" dirty="0">
                <a:solidFill>
                  <a:schemeClr val="bg1"/>
                </a:solidFill>
                <a:uFillTx/>
                <a:latin typeface="Raleway" panose="020B0003030101060003" pitchFamily="34" charset="0"/>
              </a:rPr>
              <a:t>Volk en natie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38940"/>
            <a:ext cx="6881037" cy="4995191"/>
          </a:xfrm>
        </p:spPr>
        <p:txBody>
          <a:bodyPr>
            <a:normAutofit lnSpcReduction="10000"/>
          </a:bodyPr>
          <a:lstStyle/>
          <a:p>
            <a:r>
              <a:rPr lang="nl-NL" sz="2600" dirty="0">
                <a:latin typeface="Raleway" panose="020B0003030101060003" pitchFamily="34" charset="0"/>
                <a:ea typeface="+mj-ea"/>
                <a:cs typeface="+mj-cs"/>
              </a:rPr>
              <a:t>Tussen 1800 en 1900 probeerde de overheid in veel landen voor eenheid te zorgen onder de bevolking.</a:t>
            </a:r>
          </a:p>
          <a:p>
            <a:pPr lvl="1"/>
            <a:r>
              <a:rPr lang="nl-NL" dirty="0">
                <a:latin typeface="Raleway" panose="020B0003030101060003" pitchFamily="34" charset="0"/>
                <a:ea typeface="+mj-ea"/>
                <a:cs typeface="+mj-cs"/>
              </a:rPr>
              <a:t>Hoe: 1 taal, dialecten verbieden, nationale feestdagen</a:t>
            </a:r>
          </a:p>
          <a:p>
            <a:r>
              <a:rPr lang="nl-NL" sz="2600" dirty="0">
                <a:latin typeface="Raleway" panose="020B0003030101060003" pitchFamily="34" charset="0"/>
                <a:ea typeface="+mj-ea"/>
                <a:cs typeface="+mj-cs"/>
              </a:rPr>
              <a:t>Natie: een volk met een eigen land.</a:t>
            </a:r>
          </a:p>
          <a:p>
            <a:endParaRPr lang="nl-NL" sz="2600" dirty="0">
              <a:latin typeface="Raleway" panose="020B0003030101060003" pitchFamily="34" charset="0"/>
              <a:ea typeface="+mj-ea"/>
              <a:cs typeface="+mj-cs"/>
            </a:endParaRPr>
          </a:p>
          <a:p>
            <a:r>
              <a:rPr lang="nl-NL" sz="2600" dirty="0">
                <a:latin typeface="Raleway" panose="020B0003030101060003" pitchFamily="34" charset="0"/>
                <a:ea typeface="+mj-ea"/>
                <a:cs typeface="+mj-cs"/>
              </a:rPr>
              <a:t>Volk: een groep mensen met dezelfde taal, gewoonten en geschiedenis.</a:t>
            </a:r>
          </a:p>
          <a:p>
            <a:endParaRPr lang="nl-NL" sz="2600" dirty="0">
              <a:latin typeface="Raleway" panose="020B0003030101060003" pitchFamily="34" charset="0"/>
              <a:ea typeface="+mj-ea"/>
              <a:cs typeface="+mj-cs"/>
            </a:endParaRPr>
          </a:p>
          <a:p>
            <a:r>
              <a:rPr lang="nl-NL" sz="2600" dirty="0">
                <a:latin typeface="Raleway" panose="020B0003030101060003" pitchFamily="34" charset="0"/>
                <a:ea typeface="+mj-ea"/>
                <a:cs typeface="+mj-cs"/>
                <a:hlinkClick r:id="rId3"/>
              </a:rPr>
              <a:t>Nederlanders in Frankrijk voor het EK Voetbal.</a:t>
            </a:r>
            <a:endParaRPr lang="nl-NL" sz="2600" dirty="0">
              <a:latin typeface="Raleway" panose="020B0003030101060003" pitchFamily="34" charset="0"/>
              <a:ea typeface="+mj-ea"/>
              <a:cs typeface="+mj-cs"/>
            </a:endParaRPr>
          </a:p>
        </p:txBody>
      </p:sp>
      <p:sp>
        <p:nvSpPr>
          <p:cNvPr id="4" name="Tekstvak 3"/>
          <p:cNvSpPr txBox="1">
            <a:spLocks/>
          </p:cNvSpPr>
          <p:nvPr/>
        </p:nvSpPr>
        <p:spPr>
          <a:xfrm>
            <a:off x="8980928" y="6488668"/>
            <a:ext cx="321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uFillTx/>
                <a:latin typeface="Raleway" panose="020B0003030101060003" pitchFamily="34" charset="0"/>
              </a:rPr>
              <a:t>www.maatschappij-kunde.nl</a:t>
            </a:r>
          </a:p>
        </p:txBody>
      </p:sp>
      <p:pic>
        <p:nvPicPr>
          <p:cNvPr id="6" name="Graphic 5" descr="Werel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524" y="6534132"/>
            <a:ext cx="278404" cy="278404"/>
          </a:xfrm>
          <a:prstGeom prst="rect">
            <a:avLst/>
          </a:prstGeom>
        </p:spPr>
      </p:pic>
      <p:pic>
        <p:nvPicPr>
          <p:cNvPr id="8" name="Afbeelding 7" descr="Afbeelding met binnen, tafel, zitten, voorzijde&#10;&#10;Automatisch gegenereerde beschrijving">
            <a:extLst>
              <a:ext uri="{FF2B5EF4-FFF2-40B4-BE49-F238E27FC236}">
                <a16:creationId xmlns:a16="http://schemas.microsoft.com/office/drawing/2014/main" id="{8C4C8328-EBD5-BF4A-A1B2-BFA2A18ADD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752" y="1583448"/>
            <a:ext cx="4344894" cy="2896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uFillTx/>
                <a:latin typeface="Raleway" panose="020B0003030101060003" pitchFamily="34" charset="0"/>
              </a:rPr>
              <a:t>Hoofdstuk 7 </a:t>
            </a:r>
            <a:r>
              <a:rPr lang="nl-NL" dirty="0">
                <a:solidFill>
                  <a:schemeClr val="bg1"/>
                </a:solidFill>
                <a:uFillTx/>
                <a:latin typeface="Raleway" panose="020B0003030101060003" pitchFamily="34" charset="0"/>
              </a:rPr>
              <a:t>Verzuiling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36152"/>
            <a:ext cx="5626395" cy="4351338"/>
          </a:xfrm>
        </p:spPr>
        <p:txBody>
          <a:bodyPr>
            <a:normAutofit/>
          </a:bodyPr>
          <a:lstStyle/>
          <a:p>
            <a:r>
              <a:rPr lang="nl-NL" sz="2400" dirty="0">
                <a:uFillTx/>
                <a:latin typeface="Raleway" panose="020B0003030101060003" pitchFamily="34" charset="0"/>
                <a:ea typeface="+mj-ea"/>
                <a:cs typeface="+mj-cs"/>
              </a:rPr>
              <a:t>Zuil: groep mensen met dezelfde </a:t>
            </a:r>
            <a:r>
              <a:rPr lang="nl-NL" sz="2400" dirty="0" err="1">
                <a:uFillTx/>
                <a:latin typeface="Raleway" panose="020B0003030101060003" pitchFamily="34" charset="0"/>
                <a:ea typeface="+mj-ea"/>
                <a:cs typeface="+mj-cs"/>
              </a:rPr>
              <a:t>sociaal-economische</a:t>
            </a:r>
            <a:r>
              <a:rPr lang="nl-NL" sz="2400" dirty="0">
                <a:uFillTx/>
                <a:latin typeface="Raleway" panose="020B0003030101060003" pitchFamily="34" charset="0"/>
                <a:ea typeface="+mj-ea"/>
                <a:cs typeface="+mj-cs"/>
              </a:rPr>
              <a:t> positie of hetzelfde geloof.</a:t>
            </a:r>
          </a:p>
          <a:p>
            <a:r>
              <a:rPr lang="nl-NL" sz="2400" dirty="0">
                <a:latin typeface="Raleway" panose="020B0003030101060003" pitchFamily="34" charset="0"/>
                <a:ea typeface="+mj-ea"/>
                <a:cs typeface="+mj-cs"/>
              </a:rPr>
              <a:t>Verzuiling: Mensen leefden in verschillende groepen naast elkaar en die groepen werden gelijk behandeld. Mensen uit verschillende groepen hadden nauwelijks contact met elkaar. (</a:t>
            </a:r>
            <a:r>
              <a:rPr lang="nl-NL" sz="2400" dirty="0">
                <a:latin typeface="Raleway" panose="020B0003030101060003" pitchFamily="34" charset="0"/>
                <a:ea typeface="+mj-ea"/>
                <a:cs typeface="+mj-cs"/>
                <a:hlinkClick r:id="rId3"/>
              </a:rPr>
              <a:t>Video</a:t>
            </a:r>
            <a:r>
              <a:rPr lang="nl-NL" sz="2400" dirty="0">
                <a:latin typeface="Raleway" panose="020B0003030101060003" pitchFamily="34" charset="0"/>
                <a:ea typeface="+mj-ea"/>
                <a:cs typeface="+mj-cs"/>
              </a:rPr>
              <a:t>)</a:t>
            </a:r>
            <a:endParaRPr lang="nl-NL" sz="2000" dirty="0">
              <a:latin typeface="Raleway" panose="020B0003030101060003" pitchFamily="34" charset="0"/>
            </a:endParaRPr>
          </a:p>
          <a:p>
            <a:endParaRPr lang="nl-NL" sz="2400" dirty="0">
              <a:uFillTx/>
              <a:latin typeface="Raleway" panose="020B0003030101060003" pitchFamily="34" charset="0"/>
              <a:ea typeface="+mj-ea"/>
              <a:cs typeface="+mj-cs"/>
            </a:endParaRPr>
          </a:p>
        </p:txBody>
      </p:sp>
      <p:sp>
        <p:nvSpPr>
          <p:cNvPr id="4" name="Tekstvak 3"/>
          <p:cNvSpPr txBox="1">
            <a:spLocks/>
          </p:cNvSpPr>
          <p:nvPr/>
        </p:nvSpPr>
        <p:spPr>
          <a:xfrm>
            <a:off x="8980928" y="6488668"/>
            <a:ext cx="321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www.maatschappij-kunde.nl</a:t>
            </a:r>
          </a:p>
        </p:txBody>
      </p:sp>
      <p:pic>
        <p:nvPicPr>
          <p:cNvPr id="6" name="Graphic 5" descr="Werel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524" y="6534132"/>
            <a:ext cx="278404" cy="278404"/>
          </a:xfrm>
          <a:prstGeom prst="rect">
            <a:avLst/>
          </a:prstGeom>
        </p:spPr>
      </p:pic>
      <p:pic>
        <p:nvPicPr>
          <p:cNvPr id="8" name="Afbeelding 7" descr="Afbeelding met gebouw&#10;&#10;Automatisch gegenereerde beschrijving">
            <a:extLst>
              <a:ext uri="{FF2B5EF4-FFF2-40B4-BE49-F238E27FC236}">
                <a16:creationId xmlns:a16="http://schemas.microsoft.com/office/drawing/2014/main" id="{913B7886-FBAE-C747-A849-4500A28EB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72" y="1736152"/>
            <a:ext cx="51816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uFillTx/>
                <a:latin typeface="Raleway" panose="020B0003030101060003" pitchFamily="34" charset="0"/>
              </a:rPr>
              <a:t>Hoofdstuk </a:t>
            </a:r>
            <a:r>
              <a:rPr lang="nl-NL" b="1" dirty="0">
                <a:solidFill>
                  <a:schemeClr val="bg1"/>
                </a:solidFill>
                <a:latin typeface="Raleway" panose="020B0003030101060003" pitchFamily="34" charset="0"/>
              </a:rPr>
              <a:t>7 </a:t>
            </a:r>
            <a:r>
              <a:rPr lang="nl-NL" dirty="0">
                <a:solidFill>
                  <a:schemeClr val="bg1"/>
                </a:solidFill>
                <a:latin typeface="Raleway" panose="020B0003030101060003" pitchFamily="34" charset="0"/>
              </a:rPr>
              <a:t>Ontzuiling</a:t>
            </a:r>
            <a:endParaRPr lang="nl-NL" dirty="0">
              <a:solidFill>
                <a:schemeClr val="bg1"/>
              </a:solidFill>
              <a:uFillTx/>
              <a:latin typeface="Raleway" panose="020B00030301010600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r>
              <a:rPr lang="nl-NL" dirty="0">
                <a:latin typeface="Raleway" panose="020B0003030101060003" pitchFamily="34" charset="0"/>
                <a:ea typeface="+mj-ea"/>
                <a:cs typeface="+mj-cs"/>
              </a:rPr>
              <a:t>Ontwikkeling n</a:t>
            </a:r>
            <a:r>
              <a:rPr lang="nl-NL" dirty="0">
                <a:uFillTx/>
                <a:latin typeface="Raleway" panose="020B0003030101060003" pitchFamily="34" charset="0"/>
                <a:ea typeface="+mj-ea"/>
                <a:cs typeface="+mj-cs"/>
              </a:rPr>
              <a:t>a de Tweede Wereldoorlog.</a:t>
            </a:r>
          </a:p>
          <a:p>
            <a:r>
              <a:rPr lang="nl-NL" dirty="0">
                <a:solidFill>
                  <a:srgbClr val="000000"/>
                </a:solidFill>
                <a:latin typeface="Raleway" panose="020B0003030101060003" pitchFamily="34" charset="0"/>
                <a:ea typeface="+mj-ea"/>
                <a:cs typeface="+mj-cs"/>
              </a:rPr>
              <a:t>Het verdwijnen van de zuilen</a:t>
            </a:r>
          </a:p>
          <a:p>
            <a:r>
              <a:rPr lang="nl-NL" dirty="0">
                <a:solidFill>
                  <a:srgbClr val="000000"/>
                </a:solidFill>
                <a:latin typeface="Raleway" panose="020B0003030101060003" pitchFamily="34" charset="0"/>
                <a:ea typeface="+mj-ea"/>
                <a:cs typeface="+mj-cs"/>
              </a:rPr>
              <a:t>Mensen uit verschillende groepen gingen veel meer met en door elkaar leven.</a:t>
            </a:r>
            <a:endParaRPr lang="nl-NL" sz="2400" dirty="0">
              <a:latin typeface="Raleway" panose="020B0003030101060003" pitchFamily="34" charset="0"/>
              <a:ea typeface="+mj-ea"/>
              <a:cs typeface="+mj-cs"/>
            </a:endParaRPr>
          </a:p>
          <a:p>
            <a:endParaRPr lang="nl-NL" sz="2400" dirty="0">
              <a:solidFill>
                <a:srgbClr val="000000"/>
              </a:solidFill>
              <a:latin typeface="Raleway" panose="020B0003030101060003" pitchFamily="34" charset="0"/>
            </a:endParaRPr>
          </a:p>
        </p:txBody>
      </p:sp>
      <p:sp>
        <p:nvSpPr>
          <p:cNvPr id="4" name="Tekstvak 3"/>
          <p:cNvSpPr txBox="1">
            <a:spLocks/>
          </p:cNvSpPr>
          <p:nvPr/>
        </p:nvSpPr>
        <p:spPr>
          <a:xfrm>
            <a:off x="8980928" y="6488668"/>
            <a:ext cx="321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www.maatschappij-kunde.nl</a:t>
            </a:r>
          </a:p>
        </p:txBody>
      </p:sp>
      <p:pic>
        <p:nvPicPr>
          <p:cNvPr id="6" name="Graphic 5" descr="Werel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524" y="6534132"/>
            <a:ext cx="278404" cy="278404"/>
          </a:xfrm>
          <a:prstGeom prst="rect">
            <a:avLst/>
          </a:prstGeom>
        </p:spPr>
      </p:pic>
      <p:pic>
        <p:nvPicPr>
          <p:cNvPr id="8" name="Afbeelding 7" descr="Afbeelding met persoon, buiten, water, mensen&#10;&#10;Automatisch gegenereerde beschrijving">
            <a:extLst>
              <a:ext uri="{FF2B5EF4-FFF2-40B4-BE49-F238E27FC236}">
                <a16:creationId xmlns:a16="http://schemas.microsoft.com/office/drawing/2014/main" id="{FF715881-6661-D144-87D8-B702F221BC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798" y="3429000"/>
            <a:ext cx="5203402" cy="292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1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8999" cy="1325563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  <a:uFillTx/>
                <a:latin typeface="Raleway" panose="020B0003030101060003" pitchFamily="34" charset="0"/>
              </a:rPr>
              <a:t>Hoofdstuk </a:t>
            </a:r>
            <a:r>
              <a:rPr lang="nl-NL" b="1" dirty="0">
                <a:solidFill>
                  <a:schemeClr val="bg1"/>
                </a:solidFill>
                <a:latin typeface="Raleway" panose="020B0003030101060003" pitchFamily="34" charset="0"/>
              </a:rPr>
              <a:t>7 </a:t>
            </a:r>
            <a:r>
              <a:rPr lang="nl-NL" dirty="0">
                <a:solidFill>
                  <a:schemeClr val="bg1"/>
                </a:solidFill>
                <a:latin typeface="Raleway" panose="020B0003030101060003" pitchFamily="34" charset="0"/>
              </a:rPr>
              <a:t>Multiculturele samenleving</a:t>
            </a:r>
            <a:endParaRPr lang="nl-NL" dirty="0">
              <a:solidFill>
                <a:schemeClr val="bg1"/>
              </a:solidFill>
              <a:uFillTx/>
              <a:latin typeface="Raleway" panose="020B00030301010600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Raleway" panose="020B0003030101060003" pitchFamily="34" charset="0"/>
                <a:ea typeface="+mj-ea"/>
                <a:cs typeface="+mj-cs"/>
              </a:rPr>
              <a:t>Er kwamen groepen naar Nederland toe:</a:t>
            </a:r>
          </a:p>
          <a:p>
            <a:pPr lvl="1"/>
            <a:r>
              <a:rPr lang="nl-NL" sz="2000" dirty="0">
                <a:latin typeface="Raleway" panose="020B0003030101060003" pitchFamily="34" charset="0"/>
                <a:ea typeface="+mj-ea"/>
                <a:cs typeface="+mj-cs"/>
              </a:rPr>
              <a:t>Mensen uit voormalige koloniën: deze gebieden werden zelfstandig na de Tweede Wereldoorlog. Bijvoorbeeld Suriname of Indonesië. Mensen kwamen naar Nederland, omdat hier meer welvaart was.</a:t>
            </a:r>
          </a:p>
          <a:p>
            <a:pPr lvl="1"/>
            <a:r>
              <a:rPr lang="nl-NL" sz="2000" dirty="0">
                <a:latin typeface="Raleway" panose="020B0003030101060003" pitchFamily="34" charset="0"/>
                <a:ea typeface="+mj-ea"/>
                <a:cs typeface="+mj-cs"/>
              </a:rPr>
              <a:t>Gastarbeiders: de Nederlandse economie groeide. Daarom werden mensen rond de </a:t>
            </a:r>
            <a:r>
              <a:rPr lang="nl-NL" sz="2000" dirty="0" err="1">
                <a:latin typeface="Raleway" panose="020B0003030101060003" pitchFamily="34" charset="0"/>
                <a:ea typeface="+mj-ea"/>
                <a:cs typeface="+mj-cs"/>
              </a:rPr>
              <a:t>Middelandse</a:t>
            </a:r>
            <a:r>
              <a:rPr lang="nl-NL" sz="2000" dirty="0">
                <a:latin typeface="Raleway" panose="020B0003030101060003" pitchFamily="34" charset="0"/>
                <a:ea typeface="+mj-ea"/>
                <a:cs typeface="+mj-cs"/>
              </a:rPr>
              <a:t> zee gevraagd om naar Nederland te komen om te werken. </a:t>
            </a:r>
          </a:p>
          <a:p>
            <a:pPr lvl="1"/>
            <a:r>
              <a:rPr lang="nl-NL" sz="2000" dirty="0">
                <a:latin typeface="Raleway" panose="020B0003030101060003" pitchFamily="34" charset="0"/>
                <a:ea typeface="+mj-ea"/>
                <a:cs typeface="+mj-cs"/>
              </a:rPr>
              <a:t>Vluchtelingen: mensen die vluchten vanwege oorlog of omdat zij bijvoorbeeld homoseksueel zijn of een ander geloof hebben dan de leiders van hun land.</a:t>
            </a:r>
          </a:p>
          <a:p>
            <a:pPr lvl="1"/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r>
              <a:rPr lang="nl-NL" sz="2400" dirty="0">
                <a:solidFill>
                  <a:srgbClr val="000000"/>
                </a:solidFill>
                <a:latin typeface="Raleway" panose="020B0003030101060003" pitchFamily="34" charset="0"/>
              </a:rPr>
              <a:t>Multiculturele samenleving: een samenleving waarin verschillende culturen naast elkaar leven en hun eigen cultuur behouden. 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  <a:latin typeface="Raleway" panose="020B0003030101060003" pitchFamily="34" charset="0"/>
              </a:rPr>
              <a:t>Voorbeeld: </a:t>
            </a:r>
            <a:r>
              <a:rPr lang="nl-NL" sz="2000" dirty="0">
                <a:solidFill>
                  <a:srgbClr val="000000"/>
                </a:solidFill>
                <a:latin typeface="Raleway" panose="020B0003030101060003" pitchFamily="34" charset="0"/>
                <a:hlinkClick r:id="rId3"/>
              </a:rPr>
              <a:t>integratie van Poolse gastarbeiders in Nederland</a:t>
            </a:r>
            <a:endParaRPr lang="nl-NL" sz="2000" dirty="0">
              <a:solidFill>
                <a:srgbClr val="000000"/>
              </a:solidFill>
              <a:latin typeface="Raleway" panose="020B0003030101060003" pitchFamily="34" charset="0"/>
            </a:endParaRPr>
          </a:p>
        </p:txBody>
      </p:sp>
      <p:sp>
        <p:nvSpPr>
          <p:cNvPr id="4" name="Tekstvak 3"/>
          <p:cNvSpPr txBox="1">
            <a:spLocks/>
          </p:cNvSpPr>
          <p:nvPr/>
        </p:nvSpPr>
        <p:spPr>
          <a:xfrm>
            <a:off x="8980928" y="6488668"/>
            <a:ext cx="321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www.maatschappij-kunde.nl</a:t>
            </a:r>
          </a:p>
        </p:txBody>
      </p:sp>
      <p:pic>
        <p:nvPicPr>
          <p:cNvPr id="6" name="Graphic 5" descr="Werel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524" y="6534132"/>
            <a:ext cx="278404" cy="2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2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8999" cy="1325563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  <a:uFillTx/>
                <a:latin typeface="Raleway" panose="020B0003030101060003" pitchFamily="34" charset="0"/>
              </a:rPr>
              <a:t>Hoofdstuk </a:t>
            </a:r>
            <a:r>
              <a:rPr lang="nl-NL" b="1" dirty="0">
                <a:solidFill>
                  <a:schemeClr val="bg1"/>
                </a:solidFill>
                <a:latin typeface="Raleway" panose="020B0003030101060003" pitchFamily="34" charset="0"/>
              </a:rPr>
              <a:t>7 </a:t>
            </a:r>
            <a:r>
              <a:rPr lang="nl-NL" dirty="0">
                <a:solidFill>
                  <a:schemeClr val="bg1"/>
                </a:solidFill>
                <a:latin typeface="Raleway" panose="020B0003030101060003" pitchFamily="34" charset="0"/>
              </a:rPr>
              <a:t>Pluriforme samenleving</a:t>
            </a:r>
            <a:endParaRPr lang="nl-NL" dirty="0">
              <a:solidFill>
                <a:schemeClr val="bg1"/>
              </a:solidFill>
              <a:uFillTx/>
              <a:latin typeface="Raleway" panose="020B00030301010600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Raleway" panose="020B0003030101060003" pitchFamily="34" charset="0"/>
                <a:ea typeface="+mj-ea"/>
                <a:cs typeface="+mj-cs"/>
              </a:rPr>
              <a:t>Na 9/11 (aanslag op de </a:t>
            </a:r>
            <a:r>
              <a:rPr lang="nl-NL" sz="2400" dirty="0" err="1">
                <a:solidFill>
                  <a:srgbClr val="000000"/>
                </a:solidFill>
                <a:latin typeface="Raleway" panose="020B0003030101060003" pitchFamily="34" charset="0"/>
                <a:ea typeface="+mj-ea"/>
                <a:cs typeface="+mj-cs"/>
              </a:rPr>
              <a:t>Twin</a:t>
            </a:r>
            <a:r>
              <a:rPr lang="nl-NL" sz="2400" dirty="0">
                <a:solidFill>
                  <a:srgbClr val="000000"/>
                </a:solidFill>
                <a:latin typeface="Raleway" panose="020B0003030101060003" pitchFamily="34" charset="0"/>
                <a:ea typeface="+mj-ea"/>
                <a:cs typeface="+mj-cs"/>
              </a:rPr>
              <a:t> Towers) werden mensen bang voor terrorisme door moslims. Er ontstond kritiek op de multiculturele samenleving.</a:t>
            </a:r>
          </a:p>
          <a:p>
            <a:endParaRPr lang="nl-NL" sz="2400" dirty="0">
              <a:solidFill>
                <a:srgbClr val="000000"/>
              </a:solidFill>
              <a:latin typeface="Raleway" panose="020B0003030101060003" pitchFamily="34" charset="0"/>
              <a:ea typeface="+mj-ea"/>
              <a:cs typeface="+mj-cs"/>
            </a:endParaRPr>
          </a:p>
          <a:p>
            <a:r>
              <a:rPr lang="nl-NL" sz="2400" dirty="0">
                <a:solidFill>
                  <a:srgbClr val="000000"/>
                </a:solidFill>
                <a:latin typeface="Raleway" panose="020B0003030101060003" pitchFamily="34" charset="0"/>
                <a:ea typeface="+mj-ea"/>
                <a:cs typeface="+mj-cs"/>
              </a:rPr>
              <a:t>Ontstaan van pluriforme samenleving in 21 eeuw = samenleving waarin verschillende culturen mogen bestaan met gedeelde waarden. 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  <a:latin typeface="Raleway" panose="020B0003030101060003" pitchFamily="34" charset="0"/>
                <a:ea typeface="+mj-ea"/>
                <a:cs typeface="+mj-cs"/>
              </a:rPr>
              <a:t>Mensen moeten met elkaar in gesprek over de verschillen.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  <a:latin typeface="Raleway" panose="020B0003030101060003" pitchFamily="34" charset="0"/>
                <a:ea typeface="+mj-ea"/>
                <a:cs typeface="+mj-cs"/>
              </a:rPr>
              <a:t>Ook in de toekomst blijven er waarschijnlijk vluchtelingen en gastarbeiders naar Nederland komen.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  <a:latin typeface="Raleway" panose="020B0003030101060003" pitchFamily="34" charset="0"/>
                <a:ea typeface="+mj-ea"/>
                <a:cs typeface="+mj-cs"/>
              </a:rPr>
              <a:t>Daarnaast vindt er gezinshereniging plaats: mensen laten hun gezin naar Nederland overkomen als ze hier een paar jaar hebben gewerkt.</a:t>
            </a:r>
            <a:endParaRPr lang="nl-NL" sz="2000" dirty="0">
              <a:solidFill>
                <a:srgbClr val="000000"/>
              </a:solidFill>
              <a:latin typeface="Raleway" panose="020B0003030101060003" pitchFamily="34" charset="0"/>
            </a:endParaRPr>
          </a:p>
        </p:txBody>
      </p:sp>
      <p:sp>
        <p:nvSpPr>
          <p:cNvPr id="4" name="Tekstvak 3"/>
          <p:cNvSpPr txBox="1">
            <a:spLocks/>
          </p:cNvSpPr>
          <p:nvPr/>
        </p:nvSpPr>
        <p:spPr>
          <a:xfrm>
            <a:off x="8980928" y="6488668"/>
            <a:ext cx="321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www.maatschappij-kunde.nl</a:t>
            </a:r>
          </a:p>
        </p:txBody>
      </p:sp>
      <p:pic>
        <p:nvPicPr>
          <p:cNvPr id="6" name="Graphic 5" descr="Werel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524" y="6534132"/>
            <a:ext cx="278404" cy="2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7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uFillTx/>
                <a:latin typeface="Raleway" panose="020B0003030101060003" pitchFamily="34" charset="0"/>
              </a:rPr>
              <a:t>Hoofdstuk </a:t>
            </a:r>
            <a:r>
              <a:rPr lang="nl-NL" b="1" dirty="0">
                <a:solidFill>
                  <a:schemeClr val="bg1"/>
                </a:solidFill>
                <a:latin typeface="Raleway" panose="020B0003030101060003" pitchFamily="34" charset="0"/>
              </a:rPr>
              <a:t>7</a:t>
            </a:r>
            <a:r>
              <a:rPr lang="nl-NL" dirty="0">
                <a:solidFill>
                  <a:schemeClr val="bg1"/>
                </a:solidFill>
                <a:uFillTx/>
                <a:latin typeface="Raleway" panose="020B0003030101060003" pitchFamily="34" charset="0"/>
              </a:rPr>
              <a:t> Overig materiaal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uFillTx/>
              <a:latin typeface="Raleway" panose="020B0003030101060003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nl-NL" dirty="0">
              <a:uFillTx/>
              <a:latin typeface="Raleway" panose="020B0003030101060003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nl-NL" dirty="0">
              <a:uFillTx/>
            </a:endParaRPr>
          </a:p>
        </p:txBody>
      </p:sp>
      <p:pic>
        <p:nvPicPr>
          <p:cNvPr id="4" name="Graphic 3" descr="Werel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524" y="6534132"/>
            <a:ext cx="278404" cy="278404"/>
          </a:xfrm>
          <a:prstGeom prst="rect">
            <a:avLst/>
          </a:prstGeom>
        </p:spPr>
      </p:pic>
      <p:sp>
        <p:nvSpPr>
          <p:cNvPr id="5" name="Tekstvak 4"/>
          <p:cNvSpPr txBox="1">
            <a:spLocks/>
          </p:cNvSpPr>
          <p:nvPr/>
        </p:nvSpPr>
        <p:spPr>
          <a:xfrm>
            <a:off x="8980928" y="6488668"/>
            <a:ext cx="321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www.maatschappij-kunde.nl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D44D752-AFD7-DA42-9CEE-F661F0CD40C5}"/>
              </a:ext>
            </a:extLst>
          </p:cNvPr>
          <p:cNvSpPr/>
          <p:nvPr/>
        </p:nvSpPr>
        <p:spPr>
          <a:xfrm>
            <a:off x="838199" y="1859339"/>
            <a:ext cx="77412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Raleway" panose="020B0003030101060003" pitchFamily="34" charset="0"/>
                <a:hlinkClick r:id="rId4"/>
              </a:rPr>
              <a:t>YouTube</a:t>
            </a:r>
            <a:r>
              <a:rPr lang="nl-NL" sz="2800" dirty="0">
                <a:latin typeface="Raleway" panose="020B0003030101060003" pitchFamily="34" charset="0"/>
              </a:rPr>
              <a:t>:</a:t>
            </a:r>
          </a:p>
          <a:p>
            <a:endParaRPr lang="nl-NL" sz="2800" dirty="0">
              <a:latin typeface="Raleway" panose="020B0003030101060003" pitchFamily="34" charset="0"/>
            </a:endParaRPr>
          </a:p>
          <a:p>
            <a:endParaRPr lang="nl-NL" sz="2800" dirty="0">
              <a:latin typeface="Raleway" panose="020B0003030101060003" pitchFamily="34" charset="0"/>
            </a:endParaRPr>
          </a:p>
          <a:p>
            <a:endParaRPr lang="nl-NL" sz="2800" dirty="0">
              <a:latin typeface="Raleway" panose="020B0003030101060003" pitchFamily="34" charset="0"/>
            </a:endParaRPr>
          </a:p>
          <a:p>
            <a:endParaRPr lang="nl-NL" sz="2800" dirty="0">
              <a:latin typeface="Raleway" panose="020B0003030101060003" pitchFamily="34" charset="0"/>
            </a:endParaRPr>
          </a:p>
          <a:p>
            <a:endParaRPr lang="nl-NL" sz="2800" dirty="0">
              <a:latin typeface="Raleway" panose="020B0003030101060003" pitchFamily="34" charset="0"/>
            </a:endParaRPr>
          </a:p>
          <a:p>
            <a:r>
              <a:rPr lang="nl-NL" sz="2800" dirty="0">
                <a:latin typeface="Raleway" panose="020B0003030101060003" pitchFamily="34" charset="0"/>
                <a:hlinkClick r:id="rId5"/>
              </a:rPr>
              <a:t>Extra informatie op maatschappij-</a:t>
            </a:r>
            <a:r>
              <a:rPr lang="nl-NL" sz="2800" dirty="0" err="1">
                <a:latin typeface="Raleway" panose="020B0003030101060003" pitchFamily="34" charset="0"/>
                <a:hlinkClick r:id="rId5"/>
              </a:rPr>
              <a:t>kunde.nl</a:t>
            </a:r>
            <a:endParaRPr lang="nl-NL" sz="2800" dirty="0">
              <a:latin typeface="Raleway" panose="020B0003030101060003" pitchFamily="34" charset="0"/>
            </a:endParaRPr>
          </a:p>
          <a:p>
            <a:endParaRPr lang="nl-NL" sz="2800" dirty="0">
              <a:latin typeface="Raleway" panose="020B0003030101060003" pitchFamily="34" charset="0"/>
            </a:endParaRPr>
          </a:p>
          <a:p>
            <a:r>
              <a:rPr lang="nl-NL" sz="2800" dirty="0">
                <a:latin typeface="Raleway" panose="020B0003030101060003" pitchFamily="34" charset="0"/>
                <a:hlinkClick r:id="rId6"/>
              </a:rPr>
              <a:t>Quiz over hoofdstuk 7</a:t>
            </a:r>
            <a:endParaRPr lang="nl-NL" sz="2800" dirty="0">
              <a:latin typeface="Raleway" panose="020B0003030101060003" pitchFamily="34" charset="0"/>
            </a:endParaRPr>
          </a:p>
        </p:txBody>
      </p:sp>
      <p:pic>
        <p:nvPicPr>
          <p:cNvPr id="8" name="Afbeelding 7" descr="Afbeelding met schermafbeelding, apparaat&#10;&#10;Automatisch gegenereerde beschrijving">
            <a:hlinkClick r:id="rId4"/>
            <a:extLst>
              <a:ext uri="{FF2B5EF4-FFF2-40B4-BE49-F238E27FC236}">
                <a16:creationId xmlns:a16="http://schemas.microsoft.com/office/drawing/2014/main" id="{55294F52-DC8C-9144-89F6-BF9451CF5B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98" y="1724402"/>
            <a:ext cx="4531200" cy="25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2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uFillTx/>
                <a:latin typeface="Raleway" panose="020B0003030101060003" pitchFamily="34" charset="0"/>
              </a:rPr>
              <a:t>Doelen hoofdstuk 7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latin typeface="Raleway" panose="020B0003030101060003" pitchFamily="34" charset="0"/>
              </a:rPr>
              <a:t> Ik kan het verschil tussen een natie en een volk uitleggen.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uFillTx/>
                <a:latin typeface="Raleway" panose="020B0003030101060003" pitchFamily="34" charset="0"/>
              </a:rPr>
              <a:t> Ik kan uitleggen wat een zuil is.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latin typeface="Raleway" panose="020B0003030101060003" pitchFamily="34" charset="0"/>
              </a:rPr>
              <a:t> Ik weet de 4 zuilen die er in Nederland waren tijdens de verzuiling.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uFillTx/>
                <a:latin typeface="Raleway" panose="020B0003030101060003" pitchFamily="34" charset="0"/>
              </a:rPr>
              <a:t> Ik kan uitleggen wat ontzuiling is.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latin typeface="Raleway" panose="020B0003030101060003" pitchFamily="34" charset="0"/>
              </a:rPr>
              <a:t> Ik kan uitleggen hoe Nederland een multiculturele samenleving werd.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uFillTx/>
                <a:latin typeface="Raleway" panose="020B0003030101060003" pitchFamily="34" charset="0"/>
              </a:rPr>
              <a:t> Ik kan 3 groepen benoemen die naar Nederland komen.</a:t>
            </a:r>
            <a:endParaRPr lang="nl-NL" dirty="0">
              <a:uFillTx/>
            </a:endParaRPr>
          </a:p>
        </p:txBody>
      </p:sp>
      <p:pic>
        <p:nvPicPr>
          <p:cNvPr id="4" name="Graphic 3" descr="Werel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524" y="6534132"/>
            <a:ext cx="278404" cy="278404"/>
          </a:xfrm>
          <a:prstGeom prst="rect">
            <a:avLst/>
          </a:prstGeom>
        </p:spPr>
      </p:pic>
      <p:sp>
        <p:nvSpPr>
          <p:cNvPr id="5" name="Tekstvak 4"/>
          <p:cNvSpPr txBox="1">
            <a:spLocks/>
          </p:cNvSpPr>
          <p:nvPr/>
        </p:nvSpPr>
        <p:spPr>
          <a:xfrm>
            <a:off x="8980928" y="6488668"/>
            <a:ext cx="321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uFillTx/>
                <a:latin typeface="Raleway" panose="020B0003030101060003" pitchFamily="34" charset="0"/>
              </a:rPr>
              <a:t>www.maatschappij-kunde.nl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554</Words>
  <Application>Microsoft Office PowerPoint</Application>
  <PresentationFormat>Breedbeeld</PresentationFormat>
  <Paragraphs>63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Raleway</vt:lpstr>
      <vt:lpstr>Wingdings</vt:lpstr>
      <vt:lpstr>Kantoorthema</vt:lpstr>
      <vt:lpstr>Hoofdstuk 7</vt:lpstr>
      <vt:lpstr>Hoofdstuk 7 Katholiek en protestant</vt:lpstr>
      <vt:lpstr>Hoofdstuk 7 Volk en natie</vt:lpstr>
      <vt:lpstr>Hoofdstuk 7 Verzuiling</vt:lpstr>
      <vt:lpstr>Hoofdstuk 7 Ontzuiling</vt:lpstr>
      <vt:lpstr>Hoofdstuk 7 Multiculturele samenleving</vt:lpstr>
      <vt:lpstr>Hoofdstuk 7 Pluriforme samenleving</vt:lpstr>
      <vt:lpstr>Hoofdstuk 7 Overig materiaal</vt:lpstr>
      <vt:lpstr>Doelen hoofdstuk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</dc:title>
  <dc:creator>Rachel Stoffelsen</dc:creator>
  <cp:lastModifiedBy>Rosalie van der Stege</cp:lastModifiedBy>
  <cp:revision>38</cp:revision>
  <dcterms:created xsi:type="dcterms:W3CDTF">2020-05-14T09:28:22Z</dcterms:created>
  <dcterms:modified xsi:type="dcterms:W3CDTF">2020-08-20T15:13:12Z</dcterms:modified>
</cp:coreProperties>
</file>