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5" r:id="rId4"/>
    <p:sldId id="260" r:id="rId5"/>
    <p:sldId id="261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nl-NL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9" autoAdjust="0"/>
    <p:restoredTop sz="94609"/>
  </p:normalViewPr>
  <p:slideViewPr>
    <p:cSldViewPr snapToGrid="0">
      <p:cViewPr varScale="1">
        <p:scale>
          <a:sx n="81" d="100"/>
          <a:sy n="81" d="100"/>
        </p:scale>
        <p:origin x="92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3D72A-0B49-C846-992B-A442651DCEC9}" type="datetimeFigureOut">
              <a:rPr lang="nl-NL" smtClean="0"/>
              <a:t>20-8-2020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1E204-C013-3046-BC43-A6249C65A9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64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1E204-C013-3046-BC43-A6249C65A92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67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nl-NL">
                <a:uFillTx/>
              </a:rPr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20-8-2020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20-8-2020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20-8-2020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20-8-2020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20-8-2020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20-8-2020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20-8-2020</a:t>
            </a:fld>
            <a:endParaRPr lang="nl-NL">
              <a:uFillTx/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20-8-2020</a:t>
            </a:fld>
            <a:endParaRPr lang="nl-NL">
              <a:uFillTx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20-8-2020</a:t>
            </a:fld>
            <a:endParaRPr lang="nl-NL">
              <a:uFillTx/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20-8-2020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nl-NL">
              <a:uFillTx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20-8-2020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78CBA90C-8BD8-4D21-B033-5597B7E1BCCB}" type="datetimeFigureOut">
              <a:rPr lang="nl-NL" smtClean="0">
                <a:uFillTx/>
              </a:rPr>
              <a:t>20-8-2020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nl-NL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jpeg"/><Relationship Id="rId7" Type="http://schemas.openxmlformats.org/officeDocument/2006/relationships/hyperlink" Target="http://maatschappij-kunde.nl/domeinen/pluri/quizzen-pluri/bb/quizh02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atschappij-kunde.nl/domeinen/pluri/pluri-h02/" TargetMode="External"/><Relationship Id="rId5" Type="http://schemas.openxmlformats.org/officeDocument/2006/relationships/hyperlink" Target="https://www.youtube.com/watch?v=uQb1LwoCKvE&amp;list=PLlMX_PjU_aa9eElsG4kozYmzEyCN10SnW&amp;index=11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38880" y="3007360"/>
            <a:ext cx="4714240" cy="1105218"/>
          </a:xfrm>
        </p:spPr>
        <p:txBody>
          <a:bodyPr>
            <a:normAutofit fontScale="90000"/>
          </a:bodyPr>
          <a:lstStyle/>
          <a:p>
            <a:r>
              <a:rPr lang="nl-NL" sz="5400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 2	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397467" y="4112578"/>
            <a:ext cx="5397066" cy="437120"/>
          </a:xfrm>
        </p:spPr>
        <p:txBody>
          <a:bodyPr>
            <a:no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Raleway" panose="020B0003030101060003" pitchFamily="34" charset="0"/>
              </a:rPr>
              <a:t>Wie leven er in Nederland?</a:t>
            </a:r>
            <a:endParaRPr lang="nl-NL" sz="3200" dirty="0">
              <a:solidFill>
                <a:schemeClr val="bg1"/>
              </a:solidFill>
              <a:uFillTx/>
              <a:latin typeface="Raleway" panose="020B00030301010600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Raleway" panose="020B0003030101060003" pitchFamily="34" charset="0"/>
              </a:rPr>
              <a:t>Hoofdstuk 2 </a:t>
            </a:r>
            <a:r>
              <a:rPr lang="nl-NL" dirty="0">
                <a:solidFill>
                  <a:schemeClr val="bg1"/>
                </a:solidFill>
                <a:latin typeface="Raleway" panose="020B0003030101060003" pitchFamily="34" charset="0"/>
              </a:rPr>
              <a:t>Cultuur</a:t>
            </a:r>
            <a:endParaRPr lang="nl-NL" dirty="0">
              <a:solidFill>
                <a:schemeClr val="bg1"/>
              </a:solidFill>
              <a:uFillTx/>
              <a:latin typeface="Raleway" panose="020B00030301010600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Cultuur: groep mensen die dezelfde waarden,</a:t>
            </a:r>
            <a:b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</a:br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normen en tradities heeft. </a:t>
            </a:r>
          </a:p>
          <a:p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Waarde: ideaal, iets wat mensen belangrijk vinden.</a:t>
            </a:r>
          </a:p>
          <a:p>
            <a:r>
              <a:rPr lang="nl-NL" sz="2400" dirty="0">
                <a:uFillTx/>
                <a:latin typeface="Raleway" panose="020B0003030101060003" pitchFamily="34" charset="0"/>
                <a:ea typeface="+mj-ea"/>
                <a:cs typeface="+mj-cs"/>
              </a:rPr>
              <a:t>Norm: regel die hoort bij een waarde. </a:t>
            </a:r>
          </a:p>
          <a:p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Traditie: gewoonte voor een groep mensen die al lang </a:t>
            </a:r>
            <a:b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</a:br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bestaat.</a:t>
            </a:r>
          </a:p>
          <a:p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Mensen krijgen cultuur aangeleerd door socialisatie. </a:t>
            </a:r>
          </a:p>
          <a:p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pic>
        <p:nvPicPr>
          <p:cNvPr id="9" name="Afbeelding 8" descr="Afbeelding met tafel, binnen, persoon, houten&#10;&#10;Automatisch gegenereerde beschrijving">
            <a:extLst>
              <a:ext uri="{FF2B5EF4-FFF2-40B4-BE49-F238E27FC236}">
                <a16:creationId xmlns:a16="http://schemas.microsoft.com/office/drawing/2014/main" id="{2C6D29DE-1691-4E48-8DBB-BDA57127BA5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9460" y="1610968"/>
            <a:ext cx="2238740" cy="1492493"/>
          </a:xfrm>
          <a:prstGeom prst="rect">
            <a:avLst/>
          </a:prstGeom>
        </p:spPr>
      </p:pic>
      <p:pic>
        <p:nvPicPr>
          <p:cNvPr id="11" name="Afbeelding 10" descr="Afbeelding met persoon, sport, man, staand&#10;&#10;Automatisch gegenereerde beschrijving">
            <a:extLst>
              <a:ext uri="{FF2B5EF4-FFF2-40B4-BE49-F238E27FC236}">
                <a16:creationId xmlns:a16="http://schemas.microsoft.com/office/drawing/2014/main" id="{91B8ABF9-B2AE-3E4D-9FFA-F7540AAE50E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9461" y="4985238"/>
            <a:ext cx="2238740" cy="1492493"/>
          </a:xfrm>
          <a:prstGeom prst="rect">
            <a:avLst/>
          </a:prstGeom>
        </p:spPr>
      </p:pic>
      <p:pic>
        <p:nvPicPr>
          <p:cNvPr id="13" name="Afbeelding 12" descr="Afbeelding met tafel, bord, persoon, voedsel&#10;&#10;Automatisch gegenereerde beschrijving">
            <a:extLst>
              <a:ext uri="{FF2B5EF4-FFF2-40B4-BE49-F238E27FC236}">
                <a16:creationId xmlns:a16="http://schemas.microsoft.com/office/drawing/2014/main" id="{6A2568E8-952A-404D-B765-B9F6E8AF86A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9461" y="3258243"/>
            <a:ext cx="2238740" cy="15702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Raleway" panose="020B0003030101060003" pitchFamily="34" charset="0"/>
              </a:rPr>
              <a:t>Hoofdstuk 2 </a:t>
            </a:r>
            <a:r>
              <a:rPr lang="nl-NL" dirty="0">
                <a:solidFill>
                  <a:schemeClr val="bg1"/>
                </a:solidFill>
                <a:latin typeface="Raleway" panose="020B0003030101060003" pitchFamily="34" charset="0"/>
              </a:rPr>
              <a:t>Dominante cultuur</a:t>
            </a:r>
            <a:endParaRPr lang="nl-NL" dirty="0">
              <a:solidFill>
                <a:schemeClr val="bg1"/>
              </a:solidFill>
              <a:uFillTx/>
              <a:latin typeface="Raleway" panose="020B00030301010600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Dominante cultuur: de grootste cultuurgroep in een land.</a:t>
            </a:r>
          </a:p>
          <a:p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Bij de dominante cultuur in Nederland horen: </a:t>
            </a:r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pPr lvl="1"/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waarden: vrijheid en gelijkheid</a:t>
            </a:r>
          </a:p>
          <a:p>
            <a:pPr lvl="1"/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normen: Nederlands spreken, elkaar begroeten</a:t>
            </a:r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pPr lvl="1"/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traditie: koningsdag, sinterklaas</a:t>
            </a:r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003030101060003" pitchFamily="34" charset="0"/>
                <a:ea typeface="+mn-ea"/>
                <a:cs typeface="+mn-cs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pic>
        <p:nvPicPr>
          <p:cNvPr id="7" name="Afbeelding 6" descr="Afbeelding met buiten, teken, gras, straat&#10;&#10;Automatisch gegenereerde beschrijving">
            <a:extLst>
              <a:ext uri="{FF2B5EF4-FFF2-40B4-BE49-F238E27FC236}">
                <a16:creationId xmlns:a16="http://schemas.microsoft.com/office/drawing/2014/main" id="{C1498791-C5C9-E546-B3E6-39ECCF322E7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7193" y="3962948"/>
            <a:ext cx="1683813" cy="25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38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Raleway" panose="020B0003030101060003" pitchFamily="34" charset="0"/>
              </a:rPr>
              <a:t>Hoofdstuk 2 </a:t>
            </a:r>
            <a:r>
              <a:rPr lang="nl-NL" dirty="0">
                <a:solidFill>
                  <a:schemeClr val="bg1"/>
                </a:solidFill>
                <a:latin typeface="Raleway" panose="020B0003030101060003" pitchFamily="34" charset="0"/>
              </a:rPr>
              <a:t>Subcultuur</a:t>
            </a:r>
            <a:r>
              <a:rPr lang="nl-NL" b="1" dirty="0">
                <a:solidFill>
                  <a:schemeClr val="bg1"/>
                </a:solidFill>
                <a:latin typeface="Raleway" panose="020B0003030101060003" pitchFamily="34" charset="0"/>
              </a:rPr>
              <a:t> </a:t>
            </a:r>
            <a:endParaRPr lang="nl-NL" dirty="0">
              <a:solidFill>
                <a:schemeClr val="bg1"/>
              </a:solidFill>
              <a:uFillTx/>
              <a:latin typeface="Raleway" panose="020B00030301010600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Subcultuur: groep mensen die op bepaalde</a:t>
            </a:r>
            <a:b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</a:br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punten afwijkt van de dominante cultuur. </a:t>
            </a:r>
          </a:p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Je kan bij veel subculturen tegelijk horen. </a:t>
            </a:r>
          </a:p>
          <a:p>
            <a:pPr marL="0" indent="0">
              <a:buNone/>
            </a:pPr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&gt; Voorbeeld: Friezen, fitgirls, gamers, boeren</a:t>
            </a:r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pPr marL="0" indent="0">
              <a:buNone/>
            </a:pPr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Tegencultuur: groep mensen die het niet eens is </a:t>
            </a:r>
            <a:br>
              <a:rPr lang="nl-NL" dirty="0">
                <a:latin typeface="Raleway" panose="020B0003030101060003" pitchFamily="34" charset="0"/>
                <a:ea typeface="+mj-ea"/>
                <a:cs typeface="+mj-cs"/>
              </a:rPr>
            </a:br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met de waarden en normen van de dominante cultuur. </a:t>
            </a:r>
          </a:p>
          <a:p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De groep zet zich af tegen de dominante cultuur. </a:t>
            </a:r>
          </a:p>
          <a:p>
            <a:pPr marL="0" indent="0">
              <a:buNone/>
            </a:pPr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&gt; Voorbeeld: Feministen, dierenactivisten</a:t>
            </a:r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pic>
        <p:nvPicPr>
          <p:cNvPr id="7" name="Afbeelding 6" descr="Afbeelding met persoon, binnen, man, zitten&#10;&#10;Automatisch gegenereerde beschrijving">
            <a:extLst>
              <a:ext uri="{FF2B5EF4-FFF2-40B4-BE49-F238E27FC236}">
                <a16:creationId xmlns:a16="http://schemas.microsoft.com/office/drawing/2014/main" id="{D7956B78-7D63-8148-86C0-E7B851D7063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7234" y="1482026"/>
            <a:ext cx="2973505" cy="1982337"/>
          </a:xfrm>
          <a:prstGeom prst="rect">
            <a:avLst/>
          </a:prstGeom>
        </p:spPr>
      </p:pic>
      <p:pic>
        <p:nvPicPr>
          <p:cNvPr id="8" name="Afbeelding 7" descr="Afbeelding met persoon, zitten, tafel, man&#10;&#10;Automatisch gegenereerde beschrijving">
            <a:extLst>
              <a:ext uri="{FF2B5EF4-FFF2-40B4-BE49-F238E27FC236}">
                <a16:creationId xmlns:a16="http://schemas.microsoft.com/office/drawing/2014/main" id="{A11A7B07-FEAD-114F-BD9D-0C32EA400FF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3546" y="3599146"/>
            <a:ext cx="1917193" cy="2875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2 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Migratieachtergrond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2421"/>
          </a:xfrm>
        </p:spPr>
        <p:txBody>
          <a:bodyPr>
            <a:norm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Mensen met een migratieachtergrond zijn zelf in het</a:t>
            </a:r>
            <a:b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</a:br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buitenland geboren of één van hun ouders is daar geboren. </a:t>
            </a:r>
          </a:p>
          <a:p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Migratie: verhuizen naar een ander land. </a:t>
            </a:r>
          </a:p>
          <a:p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Westerse migratieachtergrond: een persoon heeft een achtergrond in landen met een westerse cultuur (Europa of Noord-Amerika).</a:t>
            </a:r>
          </a:p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Niet-westerse migratieachtergrond: </a:t>
            </a:r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een persoon heeft een achtergrond in landen met een niet-westerse cultuur (Afrika, Azië of Zuid-Amerika). </a:t>
            </a:r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2 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Migratieachtergrond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4 grootste groepen mensen met een niet-westerse migratieachtergrond in Nederland: </a:t>
            </a:r>
          </a:p>
          <a:p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Marokko</a:t>
            </a:r>
          </a:p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Turkije</a:t>
            </a:r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Suriname</a:t>
            </a:r>
          </a:p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Nederlandse Antillen en Aruba</a:t>
            </a:r>
          </a:p>
          <a:p>
            <a:endParaRPr lang="nl-NL" sz="2800" dirty="0"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sz="2800" dirty="0">
                <a:latin typeface="Raleway" panose="020B0003030101060003" pitchFamily="34" charset="0"/>
                <a:ea typeface="+mj-ea"/>
                <a:cs typeface="+mj-cs"/>
              </a:rPr>
              <a:t>Nederland is een pluriforme samenleving: verschillende culturen leven naast elkaar met gedeelde waarden. </a:t>
            </a: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9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2 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Overig materiaal</a:t>
            </a:r>
          </a:p>
        </p:txBody>
      </p:sp>
      <p:pic>
        <p:nvPicPr>
          <p:cNvPr id="4" name="Graphic 3" descr="Wereld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sp>
        <p:nvSpPr>
          <p:cNvPr id="5" name="Tekstvak 4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003030101060003" pitchFamily="34" charset="0"/>
                <a:ea typeface="+mn-ea"/>
                <a:cs typeface="+mn-cs"/>
              </a:rPr>
              <a:t>www.maatschappij-kunde.nl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89F0F8C-5612-FB45-86AA-179AE33D92F9}"/>
              </a:ext>
            </a:extLst>
          </p:cNvPr>
          <p:cNvSpPr txBox="1"/>
          <p:nvPr/>
        </p:nvSpPr>
        <p:spPr>
          <a:xfrm>
            <a:off x="838200" y="1825625"/>
            <a:ext cx="10216447" cy="39703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Raleway" panose="020B0003030101060003" pitchFamily="34" charset="0"/>
                <a:hlinkClick r:id="rId5"/>
              </a:rPr>
              <a:t>YouTube</a:t>
            </a:r>
            <a:r>
              <a:rPr lang="nl-NL" sz="2800" dirty="0">
                <a:latin typeface="Raleway" panose="020B0003030101060003" pitchFamily="34" charset="0"/>
              </a:rPr>
              <a:t>:</a:t>
            </a: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r>
              <a:rPr lang="nl-NL" sz="2800" dirty="0">
                <a:latin typeface="Raleway" panose="020B0003030101060003" pitchFamily="34" charset="0"/>
                <a:hlinkClick r:id="rId6"/>
              </a:rPr>
              <a:t>Extra informatie op maatschappij-kunde.nl</a:t>
            </a:r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r>
              <a:rPr lang="nl-NL" sz="2800" dirty="0">
                <a:latin typeface="Raleway" panose="020B0003030101060003" pitchFamily="34" charset="0"/>
                <a:hlinkClick r:id="rId7"/>
              </a:rPr>
              <a:t>Quiz over hoofdstuk 2</a:t>
            </a:r>
            <a:endParaRPr lang="nl-NL" sz="2800" dirty="0">
              <a:latin typeface="Raleway" panose="020B0003030101060003" pitchFamily="34" charset="0"/>
            </a:endParaRPr>
          </a:p>
        </p:txBody>
      </p:sp>
      <p:pic>
        <p:nvPicPr>
          <p:cNvPr id="7" name="Afbeelding 6" descr="Afbeelding met schermafbeelding, apparaat&#10;&#10;Automatisch gegenereerde beschrijving">
            <a:hlinkClick r:id="rId5"/>
            <a:extLst>
              <a:ext uri="{FF2B5EF4-FFF2-40B4-BE49-F238E27FC236}">
                <a16:creationId xmlns:a16="http://schemas.microsoft.com/office/drawing/2014/main" id="{5125725C-60B3-DD40-B4FF-E86099731FF9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0252" y="1690688"/>
            <a:ext cx="4531200" cy="254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27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Doelen hoofdstuk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uFillTx/>
                <a:latin typeface="Raleway" panose="020B0003030101060003" pitchFamily="34" charset="0"/>
              </a:rPr>
              <a:t>Ik kan uitleggen wat cultuur is.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Ik kan het verschil tussen dominante-, sub- en tegencultuur</a:t>
            </a:r>
            <a:br>
              <a:rPr lang="nl-NL" dirty="0">
                <a:latin typeface="Raleway" panose="020B0003030101060003" pitchFamily="34" charset="0"/>
              </a:rPr>
            </a:br>
            <a:r>
              <a:rPr lang="nl-NL" dirty="0">
                <a:latin typeface="Raleway" panose="020B0003030101060003" pitchFamily="34" charset="0"/>
              </a:rPr>
              <a:t> uitleggen.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uFillTx/>
                <a:latin typeface="Raleway" panose="020B0003030101060003" pitchFamily="34" charset="0"/>
              </a:rPr>
              <a:t>Ik kan het verschil tussen een waarde, norm en een traditie  </a:t>
            </a:r>
            <a:br>
              <a:rPr lang="nl-NL" dirty="0">
                <a:uFillTx/>
                <a:latin typeface="Raleway" panose="020B0003030101060003" pitchFamily="34" charset="0"/>
              </a:rPr>
            </a:br>
            <a:r>
              <a:rPr lang="nl-NL" dirty="0">
                <a:uFillTx/>
                <a:latin typeface="Raleway" panose="020B0003030101060003" pitchFamily="34" charset="0"/>
              </a:rPr>
              <a:t> uitleggen.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Ik kan het verschil tussen een westerse en een niet-</a:t>
            </a:r>
            <a:br>
              <a:rPr lang="nl-NL" dirty="0">
                <a:latin typeface="Raleway" panose="020B0003030101060003" pitchFamily="34" charset="0"/>
              </a:rPr>
            </a:br>
            <a:r>
              <a:rPr lang="nl-NL" dirty="0">
                <a:latin typeface="Raleway" panose="020B0003030101060003" pitchFamily="34" charset="0"/>
              </a:rPr>
              <a:t> westerse migratieachtergrond uitleggen.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uFillTx/>
                <a:latin typeface="Raleway" panose="020B0003030101060003" pitchFamily="34" charset="0"/>
              </a:rPr>
              <a:t>I</a:t>
            </a:r>
            <a:r>
              <a:rPr lang="nl-NL" dirty="0">
                <a:latin typeface="Raleway" panose="020B0003030101060003" pitchFamily="34" charset="0"/>
              </a:rPr>
              <a:t>k kan uitleggen wat een pluriforme samenleving is. </a:t>
            </a:r>
            <a:endParaRPr lang="nl-NL" dirty="0">
              <a:uFillTx/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 dirty="0">
              <a:uFillTx/>
            </a:endParaRPr>
          </a:p>
        </p:txBody>
      </p:sp>
      <p:pic>
        <p:nvPicPr>
          <p:cNvPr id="4" name="Graphic 3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sp>
        <p:nvSpPr>
          <p:cNvPr id="5" name="Tekstvak 4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400</Words>
  <Application>Microsoft Office PowerPoint</Application>
  <PresentationFormat>Breedbeeld</PresentationFormat>
  <Paragraphs>63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Raleway</vt:lpstr>
      <vt:lpstr>Wingdings</vt:lpstr>
      <vt:lpstr>Kantoorthema</vt:lpstr>
      <vt:lpstr>Hoofdstuk 2 </vt:lpstr>
      <vt:lpstr>Hoofdstuk 2 Cultuur</vt:lpstr>
      <vt:lpstr>Hoofdstuk 2 Dominante cultuur</vt:lpstr>
      <vt:lpstr>Hoofdstuk 2 Subcultuur </vt:lpstr>
      <vt:lpstr>Hoofdstuk 2 Migratieachtergrond</vt:lpstr>
      <vt:lpstr>Hoofdstuk 2 Migratieachtergrond</vt:lpstr>
      <vt:lpstr>Hoofdstuk 2 Overig materiaal</vt:lpstr>
      <vt:lpstr>Doelen hoofdstuk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</dc:title>
  <dc:creator>Rachel Stoffelsen</dc:creator>
  <cp:lastModifiedBy>Rosalie van der Stege</cp:lastModifiedBy>
  <cp:revision>24</cp:revision>
  <dcterms:created xsi:type="dcterms:W3CDTF">2020-05-14T09:28:22Z</dcterms:created>
  <dcterms:modified xsi:type="dcterms:W3CDTF">2020-08-20T15:03:16Z</dcterms:modified>
</cp:coreProperties>
</file>